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7" r:id="rId2"/>
    <p:sldId id="279" r:id="rId3"/>
    <p:sldId id="285" r:id="rId4"/>
    <p:sldId id="283" r:id="rId5"/>
    <p:sldId id="296" r:id="rId6"/>
    <p:sldId id="273" r:id="rId7"/>
    <p:sldId id="295" r:id="rId8"/>
    <p:sldId id="288" r:id="rId9"/>
    <p:sldId id="290" r:id="rId10"/>
    <p:sldId id="291" r:id="rId11"/>
    <p:sldId id="292" r:id="rId12"/>
    <p:sldId id="289" r:id="rId13"/>
    <p:sldId id="293" r:id="rId14"/>
    <p:sldId id="284" r:id="rId15"/>
    <p:sldId id="267" r:id="rId16"/>
    <p:sldId id="280" r:id="rId17"/>
    <p:sldId id="297" r:id="rId18"/>
    <p:sldId id="269" r:id="rId19"/>
    <p:sldId id="275" r:id="rId20"/>
    <p:sldId id="282" r:id="rId21"/>
    <p:sldId id="286" r:id="rId22"/>
    <p:sldId id="277" r:id="rId23"/>
    <p:sldId id="294" r:id="rId24"/>
    <p:sldId id="287"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FE0B2A-9E37-8C43-B249-B284B6C0C031}" v="5" dt="2021-06-23T09:15:40.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02"/>
    <p:restoredTop sz="85595"/>
  </p:normalViewPr>
  <p:slideViewPr>
    <p:cSldViewPr snapToGrid="0" snapToObjects="1">
      <p:cViewPr varScale="1">
        <p:scale>
          <a:sx n="87" d="100"/>
          <a:sy n="87" d="100"/>
        </p:scale>
        <p:origin x="5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096A36-A6FF-3C48-860C-B3B78DF785C7}" type="datetimeFigureOut">
              <a:rPr kumimoji="1" lang="ja-JP" altLang="en-US" smtClean="0"/>
              <a:t>2021/6/29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ABCF2-4445-084D-B78C-BC6C826D0CD2}" type="slidenum">
              <a:rPr kumimoji="1" lang="ja-JP" altLang="en-US" smtClean="0"/>
              <a:t>‹#›</a:t>
            </a:fld>
            <a:endParaRPr kumimoji="1" lang="ja-JP" altLang="en-US"/>
          </a:p>
        </p:txBody>
      </p:sp>
    </p:spTree>
    <p:extLst>
      <p:ext uri="{BB962C8B-B14F-4D97-AF65-F5344CB8AC3E}">
        <p14:creationId xmlns:p14="http://schemas.microsoft.com/office/powerpoint/2010/main" val="28474597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0ABCF2-4445-084D-B78C-BC6C826D0CD2}" type="slidenum">
              <a:rPr kumimoji="1" lang="ja-JP" altLang="en-US" smtClean="0"/>
              <a:t>6</a:t>
            </a:fld>
            <a:endParaRPr kumimoji="1" lang="ja-JP" altLang="en-US"/>
          </a:p>
        </p:txBody>
      </p:sp>
    </p:spTree>
    <p:extLst>
      <p:ext uri="{BB962C8B-B14F-4D97-AF65-F5344CB8AC3E}">
        <p14:creationId xmlns:p14="http://schemas.microsoft.com/office/powerpoint/2010/main" val="2790893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0ABCF2-4445-084D-B78C-BC6C826D0CD2}" type="slidenum">
              <a:rPr kumimoji="1" lang="ja-JP" altLang="en-US" smtClean="0"/>
              <a:t>7</a:t>
            </a:fld>
            <a:endParaRPr kumimoji="1" lang="ja-JP" altLang="en-US"/>
          </a:p>
        </p:txBody>
      </p:sp>
    </p:spTree>
    <p:extLst>
      <p:ext uri="{BB962C8B-B14F-4D97-AF65-F5344CB8AC3E}">
        <p14:creationId xmlns:p14="http://schemas.microsoft.com/office/powerpoint/2010/main" val="1983747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0ABCF2-4445-084D-B78C-BC6C826D0CD2}" type="slidenum">
              <a:rPr kumimoji="1" lang="ja-JP" altLang="en-US" smtClean="0"/>
              <a:t>12</a:t>
            </a:fld>
            <a:endParaRPr kumimoji="1" lang="ja-JP" altLang="en-US"/>
          </a:p>
        </p:txBody>
      </p:sp>
    </p:spTree>
    <p:extLst>
      <p:ext uri="{BB962C8B-B14F-4D97-AF65-F5344CB8AC3E}">
        <p14:creationId xmlns:p14="http://schemas.microsoft.com/office/powerpoint/2010/main" val="2297219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0ABCF2-4445-084D-B78C-BC6C826D0CD2}" type="slidenum">
              <a:rPr kumimoji="1" lang="ja-JP" altLang="en-US" smtClean="0"/>
              <a:t>22</a:t>
            </a:fld>
            <a:endParaRPr kumimoji="1" lang="ja-JP" altLang="en-US"/>
          </a:p>
        </p:txBody>
      </p:sp>
    </p:spTree>
    <p:extLst>
      <p:ext uri="{BB962C8B-B14F-4D97-AF65-F5344CB8AC3E}">
        <p14:creationId xmlns:p14="http://schemas.microsoft.com/office/powerpoint/2010/main" val="1137424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50ABCF2-4445-084D-B78C-BC6C826D0CD2}" type="slidenum">
              <a:rPr kumimoji="1" lang="ja-JP" altLang="en-US" smtClean="0"/>
              <a:t>23</a:t>
            </a:fld>
            <a:endParaRPr kumimoji="1" lang="ja-JP" altLang="en-US"/>
          </a:p>
        </p:txBody>
      </p:sp>
    </p:spTree>
    <p:extLst>
      <p:ext uri="{BB962C8B-B14F-4D97-AF65-F5344CB8AC3E}">
        <p14:creationId xmlns:p14="http://schemas.microsoft.com/office/powerpoint/2010/main" val="1637038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118267-9BCF-B74F-8962-3CE811E5891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3BE64EC-BD8D-AC42-9078-EA2FD65AC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E4A6E8B-D2D8-434B-8325-8F2CAC9F0914}"/>
              </a:ext>
            </a:extLst>
          </p:cNvPr>
          <p:cNvSpPr>
            <a:spLocks noGrp="1"/>
          </p:cNvSpPr>
          <p:nvPr>
            <p:ph type="dt" sz="half" idx="10"/>
          </p:nvPr>
        </p:nvSpPr>
        <p:spPr/>
        <p:txBody>
          <a:bodyPr/>
          <a:lstStyle/>
          <a:p>
            <a:fld id="{715A6C02-FE65-CB40-A809-F1A5A2CA56C4}" type="datetimeFigureOut">
              <a:rPr kumimoji="1" lang="ja-JP" altLang="en-US" smtClean="0"/>
              <a:t>2021/6/29</a:t>
            </a:fld>
            <a:endParaRPr kumimoji="1" lang="ja-JP" altLang="en-US"/>
          </a:p>
        </p:txBody>
      </p:sp>
      <p:sp>
        <p:nvSpPr>
          <p:cNvPr id="5" name="フッター プレースホルダー 4">
            <a:extLst>
              <a:ext uri="{FF2B5EF4-FFF2-40B4-BE49-F238E27FC236}">
                <a16:creationId xmlns:a16="http://schemas.microsoft.com/office/drawing/2014/main" id="{0873C8A0-21DB-4742-A972-25F2B7CD10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8AE3B21-E89C-1145-8250-E7DAA047B7CC}"/>
              </a:ext>
            </a:extLst>
          </p:cNvPr>
          <p:cNvSpPr>
            <a:spLocks noGrp="1"/>
          </p:cNvSpPr>
          <p:nvPr>
            <p:ph type="sldNum" sz="quarter" idx="12"/>
          </p:nvPr>
        </p:nvSpPr>
        <p:spPr/>
        <p:txBody>
          <a:body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224469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3B96F9-9494-AB45-A90A-3908966349B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6EE97FA-5015-774A-9F03-639008D052D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D4CDD46-9DC9-6B42-A0B3-9DEE8EE2B658}"/>
              </a:ext>
            </a:extLst>
          </p:cNvPr>
          <p:cNvSpPr>
            <a:spLocks noGrp="1"/>
          </p:cNvSpPr>
          <p:nvPr>
            <p:ph type="dt" sz="half" idx="10"/>
          </p:nvPr>
        </p:nvSpPr>
        <p:spPr/>
        <p:txBody>
          <a:bodyPr/>
          <a:lstStyle/>
          <a:p>
            <a:fld id="{715A6C02-FE65-CB40-A809-F1A5A2CA56C4}" type="datetimeFigureOut">
              <a:rPr kumimoji="1" lang="ja-JP" altLang="en-US" smtClean="0"/>
              <a:t>2021/6/29</a:t>
            </a:fld>
            <a:endParaRPr kumimoji="1" lang="ja-JP" altLang="en-US"/>
          </a:p>
        </p:txBody>
      </p:sp>
      <p:sp>
        <p:nvSpPr>
          <p:cNvPr id="5" name="フッター プレースホルダー 4">
            <a:extLst>
              <a:ext uri="{FF2B5EF4-FFF2-40B4-BE49-F238E27FC236}">
                <a16:creationId xmlns:a16="http://schemas.microsoft.com/office/drawing/2014/main" id="{9DA7F4E9-D831-DB41-B731-390928B60F2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78CBF74-77FC-8A41-8E74-1A5A125B03C0}"/>
              </a:ext>
            </a:extLst>
          </p:cNvPr>
          <p:cNvSpPr>
            <a:spLocks noGrp="1"/>
          </p:cNvSpPr>
          <p:nvPr>
            <p:ph type="sldNum" sz="quarter" idx="12"/>
          </p:nvPr>
        </p:nvSpPr>
        <p:spPr/>
        <p:txBody>
          <a:body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2819524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639CC9C-5580-0846-B73D-00D0343A66D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92F5312-424E-4F49-8527-0F1AF57B2B5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FDC618-A8CB-7140-8332-04B45186D5D3}"/>
              </a:ext>
            </a:extLst>
          </p:cNvPr>
          <p:cNvSpPr>
            <a:spLocks noGrp="1"/>
          </p:cNvSpPr>
          <p:nvPr>
            <p:ph type="dt" sz="half" idx="10"/>
          </p:nvPr>
        </p:nvSpPr>
        <p:spPr/>
        <p:txBody>
          <a:bodyPr/>
          <a:lstStyle/>
          <a:p>
            <a:fld id="{715A6C02-FE65-CB40-A809-F1A5A2CA56C4}" type="datetimeFigureOut">
              <a:rPr kumimoji="1" lang="ja-JP" altLang="en-US" smtClean="0"/>
              <a:t>2021/6/29</a:t>
            </a:fld>
            <a:endParaRPr kumimoji="1" lang="ja-JP" altLang="en-US"/>
          </a:p>
        </p:txBody>
      </p:sp>
      <p:sp>
        <p:nvSpPr>
          <p:cNvPr id="5" name="フッター プレースホルダー 4">
            <a:extLst>
              <a:ext uri="{FF2B5EF4-FFF2-40B4-BE49-F238E27FC236}">
                <a16:creationId xmlns:a16="http://schemas.microsoft.com/office/drawing/2014/main" id="{92AD7F11-A898-B54D-87BB-6DA3D7B1923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1E2BE8C-FF17-824A-A0A5-D0C18980725E}"/>
              </a:ext>
            </a:extLst>
          </p:cNvPr>
          <p:cNvSpPr>
            <a:spLocks noGrp="1"/>
          </p:cNvSpPr>
          <p:nvPr>
            <p:ph type="sldNum" sz="quarter" idx="12"/>
          </p:nvPr>
        </p:nvSpPr>
        <p:spPr/>
        <p:txBody>
          <a:body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304782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108A8F-7B8A-6B44-971D-0068294735A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E5CC057-13A1-3C47-96A6-DC3EC63727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F4FBE51-64AE-C645-A265-AB312BB1A031}"/>
              </a:ext>
            </a:extLst>
          </p:cNvPr>
          <p:cNvSpPr>
            <a:spLocks noGrp="1"/>
          </p:cNvSpPr>
          <p:nvPr>
            <p:ph type="dt" sz="half" idx="10"/>
          </p:nvPr>
        </p:nvSpPr>
        <p:spPr/>
        <p:txBody>
          <a:bodyPr/>
          <a:lstStyle/>
          <a:p>
            <a:fld id="{715A6C02-FE65-CB40-A809-F1A5A2CA56C4}" type="datetimeFigureOut">
              <a:rPr kumimoji="1" lang="ja-JP" altLang="en-US" smtClean="0"/>
              <a:t>2021/6/29</a:t>
            </a:fld>
            <a:endParaRPr kumimoji="1" lang="ja-JP" altLang="en-US"/>
          </a:p>
        </p:txBody>
      </p:sp>
      <p:sp>
        <p:nvSpPr>
          <p:cNvPr id="5" name="フッター プレースホルダー 4">
            <a:extLst>
              <a:ext uri="{FF2B5EF4-FFF2-40B4-BE49-F238E27FC236}">
                <a16:creationId xmlns:a16="http://schemas.microsoft.com/office/drawing/2014/main" id="{77898C37-6764-0D44-A7D8-2B89E70B2A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4A50E-E16F-7D4A-B87C-D6CA82FB81F5}"/>
              </a:ext>
            </a:extLst>
          </p:cNvPr>
          <p:cNvSpPr>
            <a:spLocks noGrp="1"/>
          </p:cNvSpPr>
          <p:nvPr>
            <p:ph type="sldNum" sz="quarter" idx="12"/>
          </p:nvPr>
        </p:nvSpPr>
        <p:spPr/>
        <p:txBody>
          <a:body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419272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EA576C-D373-D942-8DC6-DCF44EB0436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8FFE39-5602-3E42-96AA-2591E258C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5F7D161-E1BD-4C45-A5C2-BDC21FCFE801}"/>
              </a:ext>
            </a:extLst>
          </p:cNvPr>
          <p:cNvSpPr>
            <a:spLocks noGrp="1"/>
          </p:cNvSpPr>
          <p:nvPr>
            <p:ph type="dt" sz="half" idx="10"/>
          </p:nvPr>
        </p:nvSpPr>
        <p:spPr/>
        <p:txBody>
          <a:bodyPr/>
          <a:lstStyle/>
          <a:p>
            <a:fld id="{715A6C02-FE65-CB40-A809-F1A5A2CA56C4}" type="datetimeFigureOut">
              <a:rPr kumimoji="1" lang="ja-JP" altLang="en-US" smtClean="0"/>
              <a:t>2021/6/29</a:t>
            </a:fld>
            <a:endParaRPr kumimoji="1" lang="ja-JP" altLang="en-US"/>
          </a:p>
        </p:txBody>
      </p:sp>
      <p:sp>
        <p:nvSpPr>
          <p:cNvPr id="5" name="フッター プレースホルダー 4">
            <a:extLst>
              <a:ext uri="{FF2B5EF4-FFF2-40B4-BE49-F238E27FC236}">
                <a16:creationId xmlns:a16="http://schemas.microsoft.com/office/drawing/2014/main" id="{ADF68ECF-12EC-5740-AD26-23CA2C714C3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F3E405-5A7D-564C-AB81-91CB063F5047}"/>
              </a:ext>
            </a:extLst>
          </p:cNvPr>
          <p:cNvSpPr>
            <a:spLocks noGrp="1"/>
          </p:cNvSpPr>
          <p:nvPr>
            <p:ph type="sldNum" sz="quarter" idx="12"/>
          </p:nvPr>
        </p:nvSpPr>
        <p:spPr/>
        <p:txBody>
          <a:body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30077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D3F7AC-1342-4649-A516-13F9BB48F3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0F1A8A-1ED1-2741-AB76-4DE5D178223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B5AFC4A-437B-1546-A488-55ECBC56619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57FC50E-5FDE-D046-8F0F-34CD45CA305A}"/>
              </a:ext>
            </a:extLst>
          </p:cNvPr>
          <p:cNvSpPr>
            <a:spLocks noGrp="1"/>
          </p:cNvSpPr>
          <p:nvPr>
            <p:ph type="dt" sz="half" idx="10"/>
          </p:nvPr>
        </p:nvSpPr>
        <p:spPr/>
        <p:txBody>
          <a:bodyPr/>
          <a:lstStyle/>
          <a:p>
            <a:fld id="{715A6C02-FE65-CB40-A809-F1A5A2CA56C4}" type="datetimeFigureOut">
              <a:rPr kumimoji="1" lang="ja-JP" altLang="en-US" smtClean="0"/>
              <a:t>2021/6/29</a:t>
            </a:fld>
            <a:endParaRPr kumimoji="1" lang="ja-JP" altLang="en-US"/>
          </a:p>
        </p:txBody>
      </p:sp>
      <p:sp>
        <p:nvSpPr>
          <p:cNvPr id="6" name="フッター プレースホルダー 5">
            <a:extLst>
              <a:ext uri="{FF2B5EF4-FFF2-40B4-BE49-F238E27FC236}">
                <a16:creationId xmlns:a16="http://schemas.microsoft.com/office/drawing/2014/main" id="{4E32E00F-6A60-C94C-A3EB-28611672B8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4299FE1-7BB9-064C-8E76-9E725822ACFC}"/>
              </a:ext>
            </a:extLst>
          </p:cNvPr>
          <p:cNvSpPr>
            <a:spLocks noGrp="1"/>
          </p:cNvSpPr>
          <p:nvPr>
            <p:ph type="sldNum" sz="quarter" idx="12"/>
          </p:nvPr>
        </p:nvSpPr>
        <p:spPr/>
        <p:txBody>
          <a:body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2727309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51AC09-6F3F-364F-8BBD-3D12ED6DF1C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EC9067-A647-0344-B777-4FFA861CAD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48A9415-6A9D-C449-8295-6B3D8700719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3A3AABD-A17C-BD4B-9125-8528AE04A2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099A8B3-3AB9-7A47-83F3-11811EACB0A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DE86107-2912-8845-98D9-6520EAD7DD94}"/>
              </a:ext>
            </a:extLst>
          </p:cNvPr>
          <p:cNvSpPr>
            <a:spLocks noGrp="1"/>
          </p:cNvSpPr>
          <p:nvPr>
            <p:ph type="dt" sz="half" idx="10"/>
          </p:nvPr>
        </p:nvSpPr>
        <p:spPr/>
        <p:txBody>
          <a:bodyPr/>
          <a:lstStyle/>
          <a:p>
            <a:fld id="{715A6C02-FE65-CB40-A809-F1A5A2CA56C4}" type="datetimeFigureOut">
              <a:rPr kumimoji="1" lang="ja-JP" altLang="en-US" smtClean="0"/>
              <a:t>2021/6/29</a:t>
            </a:fld>
            <a:endParaRPr kumimoji="1" lang="ja-JP" altLang="en-US"/>
          </a:p>
        </p:txBody>
      </p:sp>
      <p:sp>
        <p:nvSpPr>
          <p:cNvPr id="8" name="フッター プレースホルダー 7">
            <a:extLst>
              <a:ext uri="{FF2B5EF4-FFF2-40B4-BE49-F238E27FC236}">
                <a16:creationId xmlns:a16="http://schemas.microsoft.com/office/drawing/2014/main" id="{531838C2-B40A-9147-8750-EC135B7DE35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BCC9A05-5947-F943-B1C5-F8DBBBDF9A56}"/>
              </a:ext>
            </a:extLst>
          </p:cNvPr>
          <p:cNvSpPr>
            <a:spLocks noGrp="1"/>
          </p:cNvSpPr>
          <p:nvPr>
            <p:ph type="sldNum" sz="quarter" idx="12"/>
          </p:nvPr>
        </p:nvSpPr>
        <p:spPr/>
        <p:txBody>
          <a:body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1446337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5D87BC-AA52-134E-9378-EBC89CCA950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D52CF93-47F9-8140-A3EA-F572227AB416}"/>
              </a:ext>
            </a:extLst>
          </p:cNvPr>
          <p:cNvSpPr>
            <a:spLocks noGrp="1"/>
          </p:cNvSpPr>
          <p:nvPr>
            <p:ph type="dt" sz="half" idx="10"/>
          </p:nvPr>
        </p:nvSpPr>
        <p:spPr/>
        <p:txBody>
          <a:bodyPr/>
          <a:lstStyle/>
          <a:p>
            <a:fld id="{715A6C02-FE65-CB40-A809-F1A5A2CA56C4}" type="datetimeFigureOut">
              <a:rPr kumimoji="1" lang="ja-JP" altLang="en-US" smtClean="0"/>
              <a:t>2021/6/29</a:t>
            </a:fld>
            <a:endParaRPr kumimoji="1" lang="ja-JP" altLang="en-US"/>
          </a:p>
        </p:txBody>
      </p:sp>
      <p:sp>
        <p:nvSpPr>
          <p:cNvPr id="4" name="フッター プレースホルダー 3">
            <a:extLst>
              <a:ext uri="{FF2B5EF4-FFF2-40B4-BE49-F238E27FC236}">
                <a16:creationId xmlns:a16="http://schemas.microsoft.com/office/drawing/2014/main" id="{970AF964-8D4D-FC46-BCA5-4B85368AF4A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8E6F4F2-F12E-8A48-A45D-5D4F04EF02CD}"/>
              </a:ext>
            </a:extLst>
          </p:cNvPr>
          <p:cNvSpPr>
            <a:spLocks noGrp="1"/>
          </p:cNvSpPr>
          <p:nvPr>
            <p:ph type="sldNum" sz="quarter" idx="12"/>
          </p:nvPr>
        </p:nvSpPr>
        <p:spPr/>
        <p:txBody>
          <a:body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3664705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72ADDC0-6947-E946-B847-6DDCE119D110}"/>
              </a:ext>
            </a:extLst>
          </p:cNvPr>
          <p:cNvSpPr>
            <a:spLocks noGrp="1"/>
          </p:cNvSpPr>
          <p:nvPr>
            <p:ph type="dt" sz="half" idx="10"/>
          </p:nvPr>
        </p:nvSpPr>
        <p:spPr/>
        <p:txBody>
          <a:bodyPr/>
          <a:lstStyle/>
          <a:p>
            <a:fld id="{715A6C02-FE65-CB40-A809-F1A5A2CA56C4}" type="datetimeFigureOut">
              <a:rPr kumimoji="1" lang="ja-JP" altLang="en-US" smtClean="0"/>
              <a:t>2021/6/29</a:t>
            </a:fld>
            <a:endParaRPr kumimoji="1" lang="ja-JP" altLang="en-US"/>
          </a:p>
        </p:txBody>
      </p:sp>
      <p:sp>
        <p:nvSpPr>
          <p:cNvPr id="3" name="フッター プレースホルダー 2">
            <a:extLst>
              <a:ext uri="{FF2B5EF4-FFF2-40B4-BE49-F238E27FC236}">
                <a16:creationId xmlns:a16="http://schemas.microsoft.com/office/drawing/2014/main" id="{65C58C63-9FF9-3840-82CD-765A7F21D09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F01F41B-84B5-1346-977E-F4039CC3ECE0}"/>
              </a:ext>
            </a:extLst>
          </p:cNvPr>
          <p:cNvSpPr>
            <a:spLocks noGrp="1"/>
          </p:cNvSpPr>
          <p:nvPr>
            <p:ph type="sldNum" sz="quarter" idx="12"/>
          </p:nvPr>
        </p:nvSpPr>
        <p:spPr/>
        <p:txBody>
          <a:body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2654701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87ED0F-A66B-0B46-85E3-6B548A0902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9648D60-144A-1F49-82E3-7D0B222F1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401F7F5-9918-2342-948E-2B7F9FB17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9ED7941-EE34-A24B-BA6E-33D64D101460}"/>
              </a:ext>
            </a:extLst>
          </p:cNvPr>
          <p:cNvSpPr>
            <a:spLocks noGrp="1"/>
          </p:cNvSpPr>
          <p:nvPr>
            <p:ph type="dt" sz="half" idx="10"/>
          </p:nvPr>
        </p:nvSpPr>
        <p:spPr/>
        <p:txBody>
          <a:bodyPr/>
          <a:lstStyle/>
          <a:p>
            <a:fld id="{715A6C02-FE65-CB40-A809-F1A5A2CA56C4}" type="datetimeFigureOut">
              <a:rPr kumimoji="1" lang="ja-JP" altLang="en-US" smtClean="0"/>
              <a:t>2021/6/29</a:t>
            </a:fld>
            <a:endParaRPr kumimoji="1" lang="ja-JP" altLang="en-US"/>
          </a:p>
        </p:txBody>
      </p:sp>
      <p:sp>
        <p:nvSpPr>
          <p:cNvPr id="6" name="フッター プレースホルダー 5">
            <a:extLst>
              <a:ext uri="{FF2B5EF4-FFF2-40B4-BE49-F238E27FC236}">
                <a16:creationId xmlns:a16="http://schemas.microsoft.com/office/drawing/2014/main" id="{F4D496CD-5173-4E41-B778-34AD160BC0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72352E-61D3-7F43-855C-1175AAC5BC11}"/>
              </a:ext>
            </a:extLst>
          </p:cNvPr>
          <p:cNvSpPr>
            <a:spLocks noGrp="1"/>
          </p:cNvSpPr>
          <p:nvPr>
            <p:ph type="sldNum" sz="quarter" idx="12"/>
          </p:nvPr>
        </p:nvSpPr>
        <p:spPr/>
        <p:txBody>
          <a:body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36247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8BBDA-6C69-D140-9AB3-2C405009B8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1706C8A-872E-3F44-B538-3530683C7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88A4EA2-BEDE-C546-832B-A748BBC76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9AC94FE-C428-F14A-8BED-184375AE46C3}"/>
              </a:ext>
            </a:extLst>
          </p:cNvPr>
          <p:cNvSpPr>
            <a:spLocks noGrp="1"/>
          </p:cNvSpPr>
          <p:nvPr>
            <p:ph type="dt" sz="half" idx="10"/>
          </p:nvPr>
        </p:nvSpPr>
        <p:spPr/>
        <p:txBody>
          <a:bodyPr/>
          <a:lstStyle/>
          <a:p>
            <a:fld id="{715A6C02-FE65-CB40-A809-F1A5A2CA56C4}" type="datetimeFigureOut">
              <a:rPr kumimoji="1" lang="ja-JP" altLang="en-US" smtClean="0"/>
              <a:t>2021/6/29</a:t>
            </a:fld>
            <a:endParaRPr kumimoji="1" lang="ja-JP" altLang="en-US"/>
          </a:p>
        </p:txBody>
      </p:sp>
      <p:sp>
        <p:nvSpPr>
          <p:cNvPr id="6" name="フッター プレースホルダー 5">
            <a:extLst>
              <a:ext uri="{FF2B5EF4-FFF2-40B4-BE49-F238E27FC236}">
                <a16:creationId xmlns:a16="http://schemas.microsoft.com/office/drawing/2014/main" id="{4D476EED-DD3B-C24D-AEA7-B57D8217779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2E1F524-218F-3545-BA68-9EBEE1D62754}"/>
              </a:ext>
            </a:extLst>
          </p:cNvPr>
          <p:cNvSpPr>
            <a:spLocks noGrp="1"/>
          </p:cNvSpPr>
          <p:nvPr>
            <p:ph type="sldNum" sz="quarter" idx="12"/>
          </p:nvPr>
        </p:nvSpPr>
        <p:spPr/>
        <p:txBody>
          <a:body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1374479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0EC53BA-9F05-2747-8BC2-F2E34E263E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AB2956-6753-DA45-887D-DBCF36A4DE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D6245A-582A-1048-9140-5D35AD5019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A6C02-FE65-CB40-A809-F1A5A2CA56C4}" type="datetimeFigureOut">
              <a:rPr kumimoji="1" lang="ja-JP" altLang="en-US" smtClean="0"/>
              <a:t>2021/6/29</a:t>
            </a:fld>
            <a:endParaRPr kumimoji="1" lang="ja-JP" altLang="en-US"/>
          </a:p>
        </p:txBody>
      </p:sp>
      <p:sp>
        <p:nvSpPr>
          <p:cNvPr id="5" name="フッター プレースホルダー 4">
            <a:extLst>
              <a:ext uri="{FF2B5EF4-FFF2-40B4-BE49-F238E27FC236}">
                <a16:creationId xmlns:a16="http://schemas.microsoft.com/office/drawing/2014/main" id="{5BDE7AB2-EEB1-4049-8918-8E5F0A81E3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01A3AA2-BA71-F34F-BEBD-C993729F6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3EF129-EE85-A141-9CB8-332D86025C88}" type="slidenum">
              <a:rPr kumimoji="1" lang="ja-JP" altLang="en-US" smtClean="0"/>
              <a:t>‹#›</a:t>
            </a:fld>
            <a:endParaRPr kumimoji="1" lang="ja-JP" altLang="en-US"/>
          </a:p>
        </p:txBody>
      </p:sp>
    </p:spTree>
    <p:extLst>
      <p:ext uri="{BB962C8B-B14F-4D97-AF65-F5344CB8AC3E}">
        <p14:creationId xmlns:p14="http://schemas.microsoft.com/office/powerpoint/2010/main" val="1768228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8.tiff"/><Relationship Id="rId7"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3.tiff"/><Relationship Id="rId4" Type="http://schemas.openxmlformats.org/officeDocument/2006/relationships/image" Target="../media/image14.tiff"/><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1D7A41-B18F-4D4C-9F52-84D5CFFFCB44}"/>
              </a:ext>
            </a:extLst>
          </p:cNvPr>
          <p:cNvSpPr>
            <a:spLocks noGrp="1"/>
          </p:cNvSpPr>
          <p:nvPr>
            <p:ph type="ctrTitle"/>
          </p:nvPr>
        </p:nvSpPr>
        <p:spPr/>
        <p:txBody>
          <a:bodyPr/>
          <a:lstStyle/>
          <a:p>
            <a:r>
              <a:rPr kumimoji="1" lang="en-US" altLang="ja-JP" dirty="0"/>
              <a:t>R</a:t>
            </a:r>
            <a:r>
              <a:rPr kumimoji="1" lang="ja-JP" altLang="en-US"/>
              <a:t>初心者講座第１９回</a:t>
            </a:r>
          </a:p>
        </p:txBody>
      </p:sp>
      <p:sp>
        <p:nvSpPr>
          <p:cNvPr id="3" name="字幕 2">
            <a:extLst>
              <a:ext uri="{FF2B5EF4-FFF2-40B4-BE49-F238E27FC236}">
                <a16:creationId xmlns:a16="http://schemas.microsoft.com/office/drawing/2014/main" id="{05D7D93A-BA42-5D47-893C-FE41C03A53E0}"/>
              </a:ext>
            </a:extLst>
          </p:cNvPr>
          <p:cNvSpPr>
            <a:spLocks noGrp="1"/>
          </p:cNvSpPr>
          <p:nvPr>
            <p:ph type="subTitle" idx="1"/>
          </p:nvPr>
        </p:nvSpPr>
        <p:spPr/>
        <p:txBody>
          <a:bodyPr/>
          <a:lstStyle/>
          <a:p>
            <a:r>
              <a:rPr kumimoji="1" lang="ja-JP" altLang="en-US"/>
              <a:t>一般化線形モデル１：誤差構造</a:t>
            </a:r>
            <a:r>
              <a:rPr lang="ja-JP" altLang="en-US"/>
              <a:t>とリンク関数</a:t>
            </a:r>
            <a:endParaRPr kumimoji="1" lang="ja-JP" altLang="en-US"/>
          </a:p>
        </p:txBody>
      </p:sp>
    </p:spTree>
    <p:extLst>
      <p:ext uri="{BB962C8B-B14F-4D97-AF65-F5344CB8AC3E}">
        <p14:creationId xmlns:p14="http://schemas.microsoft.com/office/powerpoint/2010/main" val="243227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C9C419-EF87-7A4F-B00D-389FA723ACEE}"/>
              </a:ext>
            </a:extLst>
          </p:cNvPr>
          <p:cNvSpPr>
            <a:spLocks noGrp="1"/>
          </p:cNvSpPr>
          <p:nvPr>
            <p:ph type="title"/>
          </p:nvPr>
        </p:nvSpPr>
        <p:spPr/>
        <p:txBody>
          <a:bodyPr/>
          <a:lstStyle/>
          <a:p>
            <a:r>
              <a:rPr lang="ja-JP" altLang="en-US"/>
              <a:t>二値データの期待値とばらつき</a:t>
            </a:r>
            <a:endParaRPr kumimoji="1" lang="ja-JP" altLang="en-US"/>
          </a:p>
        </p:txBody>
      </p:sp>
      <p:sp>
        <p:nvSpPr>
          <p:cNvPr id="3" name="コンテンツ プレースホルダー 2">
            <a:extLst>
              <a:ext uri="{FF2B5EF4-FFF2-40B4-BE49-F238E27FC236}">
                <a16:creationId xmlns:a16="http://schemas.microsoft.com/office/drawing/2014/main" id="{A759F288-FB48-D24B-8919-4DBE5ABF7213}"/>
              </a:ext>
            </a:extLst>
          </p:cNvPr>
          <p:cNvSpPr>
            <a:spLocks noGrp="1"/>
          </p:cNvSpPr>
          <p:nvPr>
            <p:ph idx="1"/>
          </p:nvPr>
        </p:nvSpPr>
        <p:spPr>
          <a:xfrm>
            <a:off x="838200" y="1825625"/>
            <a:ext cx="10515600" cy="1752462"/>
          </a:xfrm>
        </p:spPr>
        <p:txBody>
          <a:bodyPr>
            <a:normAutofit fontScale="92500" lnSpcReduction="10000"/>
          </a:bodyPr>
          <a:lstStyle/>
          <a:p>
            <a:r>
              <a:rPr kumimoji="1" lang="ja-JP" altLang="en-US"/>
              <a:t>誤差構造が正規分布ではない場合、データが得られる期待値からのばらつき、つまり分布の形は期待値によって異なる．</a:t>
            </a:r>
            <a:endParaRPr kumimoji="1" lang="en-US" altLang="ja-JP" dirty="0"/>
          </a:p>
          <a:p>
            <a:r>
              <a:rPr kumimoji="1" lang="ja-JP" altLang="en-US"/>
              <a:t>裏表の出やすさを操作したコイン</a:t>
            </a:r>
            <a:r>
              <a:rPr kumimoji="1" lang="en-US" altLang="ja-JP" dirty="0"/>
              <a:t>(</a:t>
            </a:r>
            <a:r>
              <a:rPr kumimoji="1" lang="ja-JP" altLang="en-US"/>
              <a:t>表が出る確率を</a:t>
            </a:r>
            <a:r>
              <a:rPr kumimoji="1" lang="en-US" altLang="ja-JP" i="1" dirty="0"/>
              <a:t>p</a:t>
            </a:r>
            <a:r>
              <a:rPr kumimoji="1" lang="en-US" altLang="ja-JP" dirty="0"/>
              <a:t>)</a:t>
            </a:r>
            <a:r>
              <a:rPr kumimoji="1" lang="ja-JP" altLang="en-US"/>
              <a:t>のトスを考える．</a:t>
            </a:r>
            <a:endParaRPr kumimoji="1" lang="en-US" altLang="ja-JP" dirty="0"/>
          </a:p>
          <a:p>
            <a:r>
              <a:rPr lang="ja-JP" altLang="en-US"/>
              <a:t>１０回投げたときに、表がでる確率分布は、、、</a:t>
            </a:r>
            <a:endParaRPr kumimoji="1" lang="ja-JP" altLang="en-US"/>
          </a:p>
        </p:txBody>
      </p:sp>
      <p:pic>
        <p:nvPicPr>
          <p:cNvPr id="4" name="図 3">
            <a:extLst>
              <a:ext uri="{FF2B5EF4-FFF2-40B4-BE49-F238E27FC236}">
                <a16:creationId xmlns:a16="http://schemas.microsoft.com/office/drawing/2014/main" id="{F209CED7-6780-DB45-B9BF-CA66D97CAF4F}"/>
              </a:ext>
            </a:extLst>
          </p:cNvPr>
          <p:cNvPicPr>
            <a:picLocks noChangeAspect="1"/>
          </p:cNvPicPr>
          <p:nvPr/>
        </p:nvPicPr>
        <p:blipFill>
          <a:blip r:embed="rId2"/>
          <a:stretch>
            <a:fillRect/>
          </a:stretch>
        </p:blipFill>
        <p:spPr>
          <a:xfrm>
            <a:off x="-548045" y="3363464"/>
            <a:ext cx="5134829" cy="3494536"/>
          </a:xfrm>
          <a:prstGeom prst="rect">
            <a:avLst/>
          </a:prstGeom>
        </p:spPr>
      </p:pic>
      <p:pic>
        <p:nvPicPr>
          <p:cNvPr id="5" name="図 4">
            <a:extLst>
              <a:ext uri="{FF2B5EF4-FFF2-40B4-BE49-F238E27FC236}">
                <a16:creationId xmlns:a16="http://schemas.microsoft.com/office/drawing/2014/main" id="{0189B158-00F6-9046-8CFD-1EC5E7525D16}"/>
              </a:ext>
            </a:extLst>
          </p:cNvPr>
          <p:cNvPicPr>
            <a:picLocks noChangeAspect="1"/>
          </p:cNvPicPr>
          <p:nvPr/>
        </p:nvPicPr>
        <p:blipFill>
          <a:blip r:embed="rId3"/>
          <a:stretch>
            <a:fillRect/>
          </a:stretch>
        </p:blipFill>
        <p:spPr>
          <a:xfrm>
            <a:off x="2567416" y="3363462"/>
            <a:ext cx="5134830" cy="3494537"/>
          </a:xfrm>
          <a:prstGeom prst="rect">
            <a:avLst/>
          </a:prstGeom>
        </p:spPr>
      </p:pic>
      <p:pic>
        <p:nvPicPr>
          <p:cNvPr id="6" name="図 5">
            <a:extLst>
              <a:ext uri="{FF2B5EF4-FFF2-40B4-BE49-F238E27FC236}">
                <a16:creationId xmlns:a16="http://schemas.microsoft.com/office/drawing/2014/main" id="{BED29233-06F4-E149-AB14-AA4CB96310B1}"/>
              </a:ext>
            </a:extLst>
          </p:cNvPr>
          <p:cNvPicPr>
            <a:picLocks noChangeAspect="1"/>
          </p:cNvPicPr>
          <p:nvPr/>
        </p:nvPicPr>
        <p:blipFill>
          <a:blip r:embed="rId4"/>
          <a:stretch>
            <a:fillRect/>
          </a:stretch>
        </p:blipFill>
        <p:spPr>
          <a:xfrm>
            <a:off x="7057170" y="3363463"/>
            <a:ext cx="5134830" cy="3494537"/>
          </a:xfrm>
          <a:prstGeom prst="rect">
            <a:avLst/>
          </a:prstGeom>
        </p:spPr>
      </p:pic>
    </p:spTree>
    <p:extLst>
      <p:ext uri="{BB962C8B-B14F-4D97-AF65-F5344CB8AC3E}">
        <p14:creationId xmlns:p14="http://schemas.microsoft.com/office/powerpoint/2010/main" val="3019219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C9C419-EF87-7A4F-B00D-389FA723ACEE}"/>
              </a:ext>
            </a:extLst>
          </p:cNvPr>
          <p:cNvSpPr>
            <a:spLocks noGrp="1"/>
          </p:cNvSpPr>
          <p:nvPr>
            <p:ph type="title"/>
          </p:nvPr>
        </p:nvSpPr>
        <p:spPr/>
        <p:txBody>
          <a:bodyPr/>
          <a:lstStyle/>
          <a:p>
            <a:r>
              <a:rPr lang="ja-JP" altLang="en-US"/>
              <a:t>二値データの期待値とばらつき</a:t>
            </a:r>
            <a:endParaRPr kumimoji="1" lang="ja-JP" altLang="en-US"/>
          </a:p>
        </p:txBody>
      </p:sp>
      <p:sp>
        <p:nvSpPr>
          <p:cNvPr id="3" name="コンテンツ プレースホルダー 2">
            <a:extLst>
              <a:ext uri="{FF2B5EF4-FFF2-40B4-BE49-F238E27FC236}">
                <a16:creationId xmlns:a16="http://schemas.microsoft.com/office/drawing/2014/main" id="{A759F288-FB48-D24B-8919-4DBE5ABF7213}"/>
              </a:ext>
            </a:extLst>
          </p:cNvPr>
          <p:cNvSpPr>
            <a:spLocks noGrp="1"/>
          </p:cNvSpPr>
          <p:nvPr>
            <p:ph idx="1"/>
          </p:nvPr>
        </p:nvSpPr>
        <p:spPr>
          <a:xfrm>
            <a:off x="838200" y="1825625"/>
            <a:ext cx="10515600" cy="1752462"/>
          </a:xfrm>
        </p:spPr>
        <p:txBody>
          <a:bodyPr>
            <a:normAutofit fontScale="92500" lnSpcReduction="10000"/>
          </a:bodyPr>
          <a:lstStyle/>
          <a:p>
            <a:r>
              <a:rPr kumimoji="1" lang="ja-JP" altLang="en-US"/>
              <a:t>誤差構造が正規分布ではない場合、データが得られる期待値からのばらつき、つまり分布の形は期待値によって異なる．</a:t>
            </a:r>
            <a:endParaRPr kumimoji="1" lang="en-US" altLang="ja-JP" dirty="0"/>
          </a:p>
          <a:p>
            <a:r>
              <a:rPr kumimoji="1" lang="ja-JP" altLang="en-US"/>
              <a:t>裏表の出やすさを操作したコイン</a:t>
            </a:r>
            <a:r>
              <a:rPr kumimoji="1" lang="en-US" altLang="ja-JP" dirty="0"/>
              <a:t>(</a:t>
            </a:r>
            <a:r>
              <a:rPr kumimoji="1" lang="ja-JP" altLang="en-US"/>
              <a:t>表が出る確率を</a:t>
            </a:r>
            <a:r>
              <a:rPr kumimoji="1" lang="en-US" altLang="ja-JP" i="1" dirty="0"/>
              <a:t>p</a:t>
            </a:r>
            <a:r>
              <a:rPr kumimoji="1" lang="en-US" altLang="ja-JP" dirty="0"/>
              <a:t>)</a:t>
            </a:r>
            <a:r>
              <a:rPr kumimoji="1" lang="ja-JP" altLang="en-US"/>
              <a:t>のトスを考える．</a:t>
            </a:r>
            <a:endParaRPr kumimoji="1" lang="en-US" altLang="ja-JP" dirty="0"/>
          </a:p>
          <a:p>
            <a:r>
              <a:rPr lang="ja-JP" altLang="en-US"/>
              <a:t>１０回投げたときに、表がでる確率分布は、、、</a:t>
            </a:r>
            <a:endParaRPr kumimoji="1" lang="ja-JP" altLang="en-US"/>
          </a:p>
        </p:txBody>
      </p:sp>
      <p:pic>
        <p:nvPicPr>
          <p:cNvPr id="4" name="図 3">
            <a:extLst>
              <a:ext uri="{FF2B5EF4-FFF2-40B4-BE49-F238E27FC236}">
                <a16:creationId xmlns:a16="http://schemas.microsoft.com/office/drawing/2014/main" id="{F209CED7-6780-DB45-B9BF-CA66D97CAF4F}"/>
              </a:ext>
            </a:extLst>
          </p:cNvPr>
          <p:cNvPicPr>
            <a:picLocks noChangeAspect="1"/>
          </p:cNvPicPr>
          <p:nvPr/>
        </p:nvPicPr>
        <p:blipFill>
          <a:blip r:embed="rId2"/>
          <a:stretch>
            <a:fillRect/>
          </a:stretch>
        </p:blipFill>
        <p:spPr>
          <a:xfrm>
            <a:off x="0" y="3423804"/>
            <a:ext cx="2783514" cy="1894336"/>
          </a:xfrm>
          <a:prstGeom prst="rect">
            <a:avLst/>
          </a:prstGeom>
        </p:spPr>
      </p:pic>
      <p:pic>
        <p:nvPicPr>
          <p:cNvPr id="5" name="図 4">
            <a:extLst>
              <a:ext uri="{FF2B5EF4-FFF2-40B4-BE49-F238E27FC236}">
                <a16:creationId xmlns:a16="http://schemas.microsoft.com/office/drawing/2014/main" id="{0189B158-00F6-9046-8CFD-1EC5E7525D16}"/>
              </a:ext>
            </a:extLst>
          </p:cNvPr>
          <p:cNvPicPr>
            <a:picLocks noChangeAspect="1"/>
          </p:cNvPicPr>
          <p:nvPr/>
        </p:nvPicPr>
        <p:blipFill>
          <a:blip r:embed="rId3"/>
          <a:stretch>
            <a:fillRect/>
          </a:stretch>
        </p:blipFill>
        <p:spPr>
          <a:xfrm>
            <a:off x="2504910" y="3423804"/>
            <a:ext cx="2783516" cy="1894337"/>
          </a:xfrm>
          <a:prstGeom prst="rect">
            <a:avLst/>
          </a:prstGeom>
        </p:spPr>
      </p:pic>
      <p:pic>
        <p:nvPicPr>
          <p:cNvPr id="6" name="図 5">
            <a:extLst>
              <a:ext uri="{FF2B5EF4-FFF2-40B4-BE49-F238E27FC236}">
                <a16:creationId xmlns:a16="http://schemas.microsoft.com/office/drawing/2014/main" id="{4440D0C1-E7E5-F848-8AAA-31F1B8CAF469}"/>
              </a:ext>
            </a:extLst>
          </p:cNvPr>
          <p:cNvPicPr>
            <a:picLocks noChangeAspect="1"/>
          </p:cNvPicPr>
          <p:nvPr/>
        </p:nvPicPr>
        <p:blipFill>
          <a:blip r:embed="rId4"/>
          <a:stretch>
            <a:fillRect/>
          </a:stretch>
        </p:blipFill>
        <p:spPr>
          <a:xfrm>
            <a:off x="5138736" y="3423803"/>
            <a:ext cx="2783515" cy="1894336"/>
          </a:xfrm>
          <a:prstGeom prst="rect">
            <a:avLst/>
          </a:prstGeom>
        </p:spPr>
      </p:pic>
      <p:pic>
        <p:nvPicPr>
          <p:cNvPr id="7" name="図 6">
            <a:extLst>
              <a:ext uri="{FF2B5EF4-FFF2-40B4-BE49-F238E27FC236}">
                <a16:creationId xmlns:a16="http://schemas.microsoft.com/office/drawing/2014/main" id="{DAD3739E-F8D1-6B45-827C-B8D365E885C2}"/>
              </a:ext>
            </a:extLst>
          </p:cNvPr>
          <p:cNvPicPr>
            <a:picLocks noChangeAspect="1"/>
          </p:cNvPicPr>
          <p:nvPr/>
        </p:nvPicPr>
        <p:blipFill>
          <a:blip r:embed="rId5"/>
          <a:stretch>
            <a:fillRect/>
          </a:stretch>
        </p:blipFill>
        <p:spPr>
          <a:xfrm>
            <a:off x="8140014" y="2882827"/>
            <a:ext cx="4051986" cy="2757601"/>
          </a:xfrm>
          <a:prstGeom prst="rect">
            <a:avLst/>
          </a:prstGeom>
        </p:spPr>
      </p:pic>
      <p:pic>
        <p:nvPicPr>
          <p:cNvPr id="8" name="図 7">
            <a:extLst>
              <a:ext uri="{FF2B5EF4-FFF2-40B4-BE49-F238E27FC236}">
                <a16:creationId xmlns:a16="http://schemas.microsoft.com/office/drawing/2014/main" id="{DC34B419-B1D9-4142-BC3A-CC2981A4CC02}"/>
              </a:ext>
            </a:extLst>
          </p:cNvPr>
          <p:cNvPicPr>
            <a:picLocks noChangeAspect="1"/>
          </p:cNvPicPr>
          <p:nvPr/>
        </p:nvPicPr>
        <p:blipFill>
          <a:blip r:embed="rId6"/>
          <a:stretch>
            <a:fillRect/>
          </a:stretch>
        </p:blipFill>
        <p:spPr>
          <a:xfrm>
            <a:off x="-51822" y="5112470"/>
            <a:ext cx="2942886" cy="2002797"/>
          </a:xfrm>
          <a:prstGeom prst="rect">
            <a:avLst/>
          </a:prstGeom>
        </p:spPr>
      </p:pic>
      <p:pic>
        <p:nvPicPr>
          <p:cNvPr id="9" name="図 8">
            <a:extLst>
              <a:ext uri="{FF2B5EF4-FFF2-40B4-BE49-F238E27FC236}">
                <a16:creationId xmlns:a16="http://schemas.microsoft.com/office/drawing/2014/main" id="{B83C4766-93BC-CA4B-A1F3-5B88B115D9AB}"/>
              </a:ext>
            </a:extLst>
          </p:cNvPr>
          <p:cNvPicPr>
            <a:picLocks noChangeAspect="1"/>
          </p:cNvPicPr>
          <p:nvPr/>
        </p:nvPicPr>
        <p:blipFill>
          <a:blip r:embed="rId7"/>
          <a:stretch>
            <a:fillRect/>
          </a:stretch>
        </p:blipFill>
        <p:spPr>
          <a:xfrm>
            <a:off x="2891064" y="5112469"/>
            <a:ext cx="2942886" cy="2002798"/>
          </a:xfrm>
          <a:prstGeom prst="rect">
            <a:avLst/>
          </a:prstGeom>
        </p:spPr>
      </p:pic>
      <p:pic>
        <p:nvPicPr>
          <p:cNvPr id="10" name="図 9">
            <a:extLst>
              <a:ext uri="{FF2B5EF4-FFF2-40B4-BE49-F238E27FC236}">
                <a16:creationId xmlns:a16="http://schemas.microsoft.com/office/drawing/2014/main" id="{88A0D7EB-7C11-2B4F-AA5E-1993AE7B4AC7}"/>
              </a:ext>
            </a:extLst>
          </p:cNvPr>
          <p:cNvPicPr>
            <a:picLocks noChangeAspect="1"/>
          </p:cNvPicPr>
          <p:nvPr/>
        </p:nvPicPr>
        <p:blipFill>
          <a:blip r:embed="rId8"/>
          <a:stretch>
            <a:fillRect/>
          </a:stretch>
        </p:blipFill>
        <p:spPr>
          <a:xfrm>
            <a:off x="5833951" y="5112469"/>
            <a:ext cx="2942886" cy="2002798"/>
          </a:xfrm>
          <a:prstGeom prst="rect">
            <a:avLst/>
          </a:prstGeom>
        </p:spPr>
      </p:pic>
    </p:spTree>
    <p:extLst>
      <p:ext uri="{BB962C8B-B14F-4D97-AF65-F5344CB8AC3E}">
        <p14:creationId xmlns:p14="http://schemas.microsoft.com/office/powerpoint/2010/main" val="3413016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215096-BAF9-D64A-B519-B509579CB0FF}"/>
              </a:ext>
            </a:extLst>
          </p:cNvPr>
          <p:cNvSpPr>
            <a:spLocks noGrp="1"/>
          </p:cNvSpPr>
          <p:nvPr>
            <p:ph type="title"/>
          </p:nvPr>
        </p:nvSpPr>
        <p:spPr/>
        <p:txBody>
          <a:bodyPr/>
          <a:lstStyle/>
          <a:p>
            <a:r>
              <a:rPr kumimoji="1" lang="ja-JP" altLang="en-US"/>
              <a:t>二値データの期待値とばらつき</a:t>
            </a:r>
          </a:p>
        </p:txBody>
      </p:sp>
      <p:grpSp>
        <p:nvGrpSpPr>
          <p:cNvPr id="39" name="グループ化 38">
            <a:extLst>
              <a:ext uri="{FF2B5EF4-FFF2-40B4-BE49-F238E27FC236}">
                <a16:creationId xmlns:a16="http://schemas.microsoft.com/office/drawing/2014/main" id="{D17E82AF-3C88-7A4A-9453-A9DE3FACA7CA}"/>
              </a:ext>
            </a:extLst>
          </p:cNvPr>
          <p:cNvGrpSpPr/>
          <p:nvPr/>
        </p:nvGrpSpPr>
        <p:grpSpPr>
          <a:xfrm>
            <a:off x="16971" y="2091131"/>
            <a:ext cx="11637640" cy="4690023"/>
            <a:chOff x="16971" y="2091131"/>
            <a:chExt cx="11637640" cy="4690023"/>
          </a:xfrm>
        </p:grpSpPr>
        <p:pic>
          <p:nvPicPr>
            <p:cNvPr id="4" name="図 3">
              <a:extLst>
                <a:ext uri="{FF2B5EF4-FFF2-40B4-BE49-F238E27FC236}">
                  <a16:creationId xmlns:a16="http://schemas.microsoft.com/office/drawing/2014/main" id="{B385BB26-7FF0-1243-AC40-24A9C10E2A7E}"/>
                </a:ext>
              </a:extLst>
            </p:cNvPr>
            <p:cNvPicPr>
              <a:picLocks noChangeAspect="1"/>
            </p:cNvPicPr>
            <p:nvPr/>
          </p:nvPicPr>
          <p:blipFill>
            <a:blip r:embed="rId3"/>
            <a:stretch>
              <a:fillRect/>
            </a:stretch>
          </p:blipFill>
          <p:spPr>
            <a:xfrm>
              <a:off x="539515" y="2091131"/>
              <a:ext cx="1729325" cy="4681311"/>
            </a:xfrm>
            <a:prstGeom prst="rect">
              <a:avLst/>
            </a:prstGeom>
          </p:spPr>
        </p:pic>
        <p:pic>
          <p:nvPicPr>
            <p:cNvPr id="34" name="図 33">
              <a:extLst>
                <a:ext uri="{FF2B5EF4-FFF2-40B4-BE49-F238E27FC236}">
                  <a16:creationId xmlns:a16="http://schemas.microsoft.com/office/drawing/2014/main" id="{269BD91A-CD08-AA4A-B2FE-C680C0090926}"/>
                </a:ext>
              </a:extLst>
            </p:cNvPr>
            <p:cNvPicPr>
              <a:picLocks noChangeAspect="1"/>
            </p:cNvPicPr>
            <p:nvPr/>
          </p:nvPicPr>
          <p:blipFill>
            <a:blip r:embed="rId4"/>
            <a:stretch>
              <a:fillRect/>
            </a:stretch>
          </p:blipFill>
          <p:spPr>
            <a:xfrm>
              <a:off x="7491842" y="2099843"/>
              <a:ext cx="1728096" cy="4681310"/>
            </a:xfrm>
            <a:prstGeom prst="rect">
              <a:avLst/>
            </a:prstGeom>
          </p:spPr>
        </p:pic>
        <p:pic>
          <p:nvPicPr>
            <p:cNvPr id="35" name="図 34">
              <a:extLst>
                <a:ext uri="{FF2B5EF4-FFF2-40B4-BE49-F238E27FC236}">
                  <a16:creationId xmlns:a16="http://schemas.microsoft.com/office/drawing/2014/main" id="{F83C0EAB-E3A1-0E45-99B7-719CF6FF361B}"/>
                </a:ext>
              </a:extLst>
            </p:cNvPr>
            <p:cNvPicPr>
              <a:picLocks noChangeAspect="1"/>
            </p:cNvPicPr>
            <p:nvPr/>
          </p:nvPicPr>
          <p:blipFill>
            <a:blip r:embed="rId5"/>
            <a:stretch>
              <a:fillRect/>
            </a:stretch>
          </p:blipFill>
          <p:spPr>
            <a:xfrm>
              <a:off x="9219938" y="2091131"/>
              <a:ext cx="1728096" cy="4681309"/>
            </a:xfrm>
            <a:prstGeom prst="rect">
              <a:avLst/>
            </a:prstGeom>
          </p:spPr>
        </p:pic>
        <p:pic>
          <p:nvPicPr>
            <p:cNvPr id="33" name="図 32">
              <a:extLst>
                <a:ext uri="{FF2B5EF4-FFF2-40B4-BE49-F238E27FC236}">
                  <a16:creationId xmlns:a16="http://schemas.microsoft.com/office/drawing/2014/main" id="{445E4704-35EC-3949-8089-8A1AF0A21941}"/>
                </a:ext>
              </a:extLst>
            </p:cNvPr>
            <p:cNvPicPr>
              <a:picLocks noChangeAspect="1"/>
            </p:cNvPicPr>
            <p:nvPr/>
          </p:nvPicPr>
          <p:blipFill>
            <a:blip r:embed="rId6"/>
            <a:stretch>
              <a:fillRect/>
            </a:stretch>
          </p:blipFill>
          <p:spPr>
            <a:xfrm>
              <a:off x="5763746" y="2099844"/>
              <a:ext cx="1728096" cy="4681310"/>
            </a:xfrm>
            <a:prstGeom prst="rect">
              <a:avLst/>
            </a:prstGeom>
          </p:spPr>
        </p:pic>
        <p:pic>
          <p:nvPicPr>
            <p:cNvPr id="32" name="図 31">
              <a:extLst>
                <a:ext uri="{FF2B5EF4-FFF2-40B4-BE49-F238E27FC236}">
                  <a16:creationId xmlns:a16="http://schemas.microsoft.com/office/drawing/2014/main" id="{F8DD1F7C-FBB5-5541-9B7B-69585B783558}"/>
                </a:ext>
              </a:extLst>
            </p:cNvPr>
            <p:cNvPicPr>
              <a:picLocks noChangeAspect="1"/>
            </p:cNvPicPr>
            <p:nvPr/>
          </p:nvPicPr>
          <p:blipFill>
            <a:blip r:embed="rId7"/>
            <a:stretch>
              <a:fillRect/>
            </a:stretch>
          </p:blipFill>
          <p:spPr>
            <a:xfrm>
              <a:off x="4030934" y="2099843"/>
              <a:ext cx="1728096" cy="4681311"/>
            </a:xfrm>
            <a:prstGeom prst="rect">
              <a:avLst/>
            </a:prstGeom>
          </p:spPr>
        </p:pic>
        <p:pic>
          <p:nvPicPr>
            <p:cNvPr id="27" name="図 26">
              <a:extLst>
                <a:ext uri="{FF2B5EF4-FFF2-40B4-BE49-F238E27FC236}">
                  <a16:creationId xmlns:a16="http://schemas.microsoft.com/office/drawing/2014/main" id="{456B6258-ED8C-F346-B439-29C896F7EECB}"/>
                </a:ext>
              </a:extLst>
            </p:cNvPr>
            <p:cNvPicPr>
              <a:picLocks noChangeAspect="1"/>
            </p:cNvPicPr>
            <p:nvPr/>
          </p:nvPicPr>
          <p:blipFill>
            <a:blip r:embed="rId8"/>
            <a:stretch>
              <a:fillRect/>
            </a:stretch>
          </p:blipFill>
          <p:spPr>
            <a:xfrm>
              <a:off x="2283184" y="2099843"/>
              <a:ext cx="1729325" cy="4681311"/>
            </a:xfrm>
            <a:prstGeom prst="rect">
              <a:avLst/>
            </a:prstGeom>
          </p:spPr>
        </p:pic>
        <p:cxnSp>
          <p:nvCxnSpPr>
            <p:cNvPr id="7" name="直線矢印コネクタ 6">
              <a:extLst>
                <a:ext uri="{FF2B5EF4-FFF2-40B4-BE49-F238E27FC236}">
                  <a16:creationId xmlns:a16="http://schemas.microsoft.com/office/drawing/2014/main" id="{EBB3B7C7-0966-E446-92CD-CABA3070D377}"/>
                </a:ext>
              </a:extLst>
            </p:cNvPr>
            <p:cNvCxnSpPr>
              <a:cxnSpLocks/>
            </p:cNvCxnSpPr>
            <p:nvPr/>
          </p:nvCxnSpPr>
          <p:spPr>
            <a:xfrm flipV="1">
              <a:off x="690103" y="6089559"/>
              <a:ext cx="10394577" cy="24742"/>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9BBAFE8E-9CFA-4548-A18D-344FEF79581D}"/>
                </a:ext>
              </a:extLst>
            </p:cNvPr>
            <p:cNvSpPr txBox="1"/>
            <p:nvPr/>
          </p:nvSpPr>
          <p:spPr>
            <a:xfrm>
              <a:off x="11335293" y="5970306"/>
              <a:ext cx="319318" cy="369332"/>
            </a:xfrm>
            <a:prstGeom prst="rect">
              <a:avLst/>
            </a:prstGeom>
            <a:noFill/>
          </p:spPr>
          <p:txBody>
            <a:bodyPr wrap="none" rtlCol="0">
              <a:spAutoFit/>
            </a:bodyPr>
            <a:lstStyle/>
            <a:p>
              <a:r>
                <a:rPr kumimoji="1" lang="en-US" altLang="ja-JP" dirty="0"/>
                <a:t>p</a:t>
              </a:r>
              <a:endParaRPr kumimoji="1" lang="ja-JP" altLang="en-US"/>
            </a:p>
          </p:txBody>
        </p:sp>
        <p:sp>
          <p:nvSpPr>
            <p:cNvPr id="9" name="テキスト ボックス 8">
              <a:extLst>
                <a:ext uri="{FF2B5EF4-FFF2-40B4-BE49-F238E27FC236}">
                  <a16:creationId xmlns:a16="http://schemas.microsoft.com/office/drawing/2014/main" id="{F42605E9-48E2-C145-997F-5F7C84E22198}"/>
                </a:ext>
              </a:extLst>
            </p:cNvPr>
            <p:cNvSpPr txBox="1"/>
            <p:nvPr/>
          </p:nvSpPr>
          <p:spPr>
            <a:xfrm>
              <a:off x="542794" y="6157623"/>
              <a:ext cx="312906" cy="369332"/>
            </a:xfrm>
            <a:prstGeom prst="rect">
              <a:avLst/>
            </a:prstGeom>
            <a:noFill/>
          </p:spPr>
          <p:txBody>
            <a:bodyPr wrap="none" rtlCol="0">
              <a:spAutoFit/>
            </a:bodyPr>
            <a:lstStyle/>
            <a:p>
              <a:r>
                <a:rPr lang="en-US" altLang="ja-JP" dirty="0"/>
                <a:t>0</a:t>
              </a:r>
              <a:endParaRPr kumimoji="1" lang="ja-JP" altLang="en-US"/>
            </a:p>
          </p:txBody>
        </p:sp>
        <p:sp>
          <p:nvSpPr>
            <p:cNvPr id="11" name="テキスト ボックス 10">
              <a:extLst>
                <a:ext uri="{FF2B5EF4-FFF2-40B4-BE49-F238E27FC236}">
                  <a16:creationId xmlns:a16="http://schemas.microsoft.com/office/drawing/2014/main" id="{E2C4AD9D-DC57-2F45-8F3C-006B03F38363}"/>
                </a:ext>
              </a:extLst>
            </p:cNvPr>
            <p:cNvSpPr txBox="1"/>
            <p:nvPr/>
          </p:nvSpPr>
          <p:spPr>
            <a:xfrm>
              <a:off x="2161976" y="6124825"/>
              <a:ext cx="500458" cy="369332"/>
            </a:xfrm>
            <a:prstGeom prst="rect">
              <a:avLst/>
            </a:prstGeom>
            <a:noFill/>
          </p:spPr>
          <p:txBody>
            <a:bodyPr wrap="none" rtlCol="0">
              <a:spAutoFit/>
            </a:bodyPr>
            <a:lstStyle/>
            <a:p>
              <a:r>
                <a:rPr lang="en-US" altLang="ja-JP" dirty="0"/>
                <a:t>0.2</a:t>
              </a:r>
              <a:endParaRPr kumimoji="1" lang="ja-JP" altLang="en-US"/>
            </a:p>
          </p:txBody>
        </p:sp>
        <p:cxnSp>
          <p:nvCxnSpPr>
            <p:cNvPr id="14" name="直線矢印コネクタ 13">
              <a:extLst>
                <a:ext uri="{FF2B5EF4-FFF2-40B4-BE49-F238E27FC236}">
                  <a16:creationId xmlns:a16="http://schemas.microsoft.com/office/drawing/2014/main" id="{599EA5BD-229E-4345-B903-D4BC52B1A53C}"/>
                </a:ext>
              </a:extLst>
            </p:cNvPr>
            <p:cNvCxnSpPr>
              <a:cxnSpLocks/>
            </p:cNvCxnSpPr>
            <p:nvPr/>
          </p:nvCxnSpPr>
          <p:spPr>
            <a:xfrm flipV="1">
              <a:off x="697047" y="2216307"/>
              <a:ext cx="0" cy="3908518"/>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EC944184-234B-8044-B708-08E9D844BFB0}"/>
                </a:ext>
              </a:extLst>
            </p:cNvPr>
            <p:cNvSpPr txBox="1"/>
            <p:nvPr/>
          </p:nvSpPr>
          <p:spPr>
            <a:xfrm>
              <a:off x="3819481" y="6137814"/>
              <a:ext cx="500458" cy="369332"/>
            </a:xfrm>
            <a:prstGeom prst="rect">
              <a:avLst/>
            </a:prstGeom>
            <a:noFill/>
          </p:spPr>
          <p:txBody>
            <a:bodyPr wrap="none" rtlCol="0">
              <a:spAutoFit/>
            </a:bodyPr>
            <a:lstStyle/>
            <a:p>
              <a:r>
                <a:rPr lang="en-US" altLang="ja-JP" dirty="0"/>
                <a:t>0.4</a:t>
              </a:r>
              <a:endParaRPr kumimoji="1" lang="ja-JP" altLang="en-US"/>
            </a:p>
          </p:txBody>
        </p:sp>
        <p:sp>
          <p:nvSpPr>
            <p:cNvPr id="18" name="テキスト ボックス 17">
              <a:extLst>
                <a:ext uri="{FF2B5EF4-FFF2-40B4-BE49-F238E27FC236}">
                  <a16:creationId xmlns:a16="http://schemas.microsoft.com/office/drawing/2014/main" id="{3E5BC364-8BE0-6645-8638-E2CC622F814B}"/>
                </a:ext>
              </a:extLst>
            </p:cNvPr>
            <p:cNvSpPr txBox="1"/>
            <p:nvPr/>
          </p:nvSpPr>
          <p:spPr>
            <a:xfrm>
              <a:off x="5470003" y="6116410"/>
              <a:ext cx="500458" cy="369332"/>
            </a:xfrm>
            <a:prstGeom prst="rect">
              <a:avLst/>
            </a:prstGeom>
            <a:noFill/>
          </p:spPr>
          <p:txBody>
            <a:bodyPr wrap="none" rtlCol="0">
              <a:spAutoFit/>
            </a:bodyPr>
            <a:lstStyle/>
            <a:p>
              <a:r>
                <a:rPr lang="en-US" altLang="ja-JP" dirty="0"/>
                <a:t>0.6</a:t>
              </a:r>
              <a:endParaRPr kumimoji="1" lang="ja-JP" altLang="en-US"/>
            </a:p>
          </p:txBody>
        </p:sp>
        <p:sp>
          <p:nvSpPr>
            <p:cNvPr id="19" name="テキスト ボックス 18">
              <a:extLst>
                <a:ext uri="{FF2B5EF4-FFF2-40B4-BE49-F238E27FC236}">
                  <a16:creationId xmlns:a16="http://schemas.microsoft.com/office/drawing/2014/main" id="{54218D9E-8D99-B044-8622-282A1E4428D0}"/>
                </a:ext>
              </a:extLst>
            </p:cNvPr>
            <p:cNvSpPr txBox="1"/>
            <p:nvPr/>
          </p:nvSpPr>
          <p:spPr>
            <a:xfrm>
              <a:off x="7435243" y="6114301"/>
              <a:ext cx="500458" cy="369332"/>
            </a:xfrm>
            <a:prstGeom prst="rect">
              <a:avLst/>
            </a:prstGeom>
            <a:noFill/>
          </p:spPr>
          <p:txBody>
            <a:bodyPr wrap="none" rtlCol="0">
              <a:spAutoFit/>
            </a:bodyPr>
            <a:lstStyle/>
            <a:p>
              <a:r>
                <a:rPr lang="en-US" altLang="ja-JP" dirty="0"/>
                <a:t>0.8</a:t>
              </a:r>
              <a:endParaRPr kumimoji="1" lang="ja-JP" altLang="en-US"/>
            </a:p>
          </p:txBody>
        </p:sp>
        <p:sp>
          <p:nvSpPr>
            <p:cNvPr id="20" name="テキスト ボックス 19">
              <a:extLst>
                <a:ext uri="{FF2B5EF4-FFF2-40B4-BE49-F238E27FC236}">
                  <a16:creationId xmlns:a16="http://schemas.microsoft.com/office/drawing/2014/main" id="{BE575048-0408-3641-9CBC-6D6892699A64}"/>
                </a:ext>
              </a:extLst>
            </p:cNvPr>
            <p:cNvSpPr txBox="1"/>
            <p:nvPr/>
          </p:nvSpPr>
          <p:spPr>
            <a:xfrm>
              <a:off x="9189554" y="6112965"/>
              <a:ext cx="312906" cy="369332"/>
            </a:xfrm>
            <a:prstGeom prst="rect">
              <a:avLst/>
            </a:prstGeom>
            <a:noFill/>
          </p:spPr>
          <p:txBody>
            <a:bodyPr wrap="none" rtlCol="0">
              <a:spAutoFit/>
            </a:bodyPr>
            <a:lstStyle/>
            <a:p>
              <a:r>
                <a:rPr kumimoji="1" lang="en-US" altLang="ja-JP" dirty="0"/>
                <a:t>1</a:t>
              </a:r>
              <a:endParaRPr kumimoji="1" lang="ja-JP" altLang="en-US"/>
            </a:p>
          </p:txBody>
        </p:sp>
        <p:sp>
          <p:nvSpPr>
            <p:cNvPr id="23" name="テキスト ボックス 22">
              <a:extLst>
                <a:ext uri="{FF2B5EF4-FFF2-40B4-BE49-F238E27FC236}">
                  <a16:creationId xmlns:a16="http://schemas.microsoft.com/office/drawing/2014/main" id="{CD0E50A1-9719-7C49-93B8-8B39C884A7AF}"/>
                </a:ext>
              </a:extLst>
            </p:cNvPr>
            <p:cNvSpPr txBox="1"/>
            <p:nvPr/>
          </p:nvSpPr>
          <p:spPr>
            <a:xfrm>
              <a:off x="314405" y="5157086"/>
              <a:ext cx="312906" cy="369332"/>
            </a:xfrm>
            <a:prstGeom prst="rect">
              <a:avLst/>
            </a:prstGeom>
            <a:noFill/>
          </p:spPr>
          <p:txBody>
            <a:bodyPr wrap="none" rtlCol="0">
              <a:spAutoFit/>
            </a:bodyPr>
            <a:lstStyle/>
            <a:p>
              <a:r>
                <a:rPr kumimoji="1" lang="en-US" altLang="ja-JP" dirty="0"/>
                <a:t>0</a:t>
              </a:r>
              <a:endParaRPr kumimoji="1" lang="ja-JP" altLang="en-US"/>
            </a:p>
          </p:txBody>
        </p:sp>
        <p:sp>
          <p:nvSpPr>
            <p:cNvPr id="24" name="テキスト ボックス 23">
              <a:extLst>
                <a:ext uri="{FF2B5EF4-FFF2-40B4-BE49-F238E27FC236}">
                  <a16:creationId xmlns:a16="http://schemas.microsoft.com/office/drawing/2014/main" id="{0866FF16-EE6A-D449-83AC-9183A1A79119}"/>
                </a:ext>
              </a:extLst>
            </p:cNvPr>
            <p:cNvSpPr txBox="1"/>
            <p:nvPr/>
          </p:nvSpPr>
          <p:spPr>
            <a:xfrm>
              <a:off x="229816" y="2470643"/>
              <a:ext cx="441146" cy="369332"/>
            </a:xfrm>
            <a:prstGeom prst="rect">
              <a:avLst/>
            </a:prstGeom>
            <a:noFill/>
          </p:spPr>
          <p:txBody>
            <a:bodyPr wrap="none" rtlCol="0">
              <a:spAutoFit/>
            </a:bodyPr>
            <a:lstStyle/>
            <a:p>
              <a:r>
                <a:rPr kumimoji="1" lang="en-US" altLang="ja-JP" dirty="0"/>
                <a:t>10</a:t>
              </a:r>
              <a:endParaRPr kumimoji="1" lang="ja-JP" altLang="en-US"/>
            </a:p>
          </p:txBody>
        </p:sp>
        <p:sp>
          <p:nvSpPr>
            <p:cNvPr id="25" name="テキスト ボックス 24">
              <a:extLst>
                <a:ext uri="{FF2B5EF4-FFF2-40B4-BE49-F238E27FC236}">
                  <a16:creationId xmlns:a16="http://schemas.microsoft.com/office/drawing/2014/main" id="{D27D9422-9F01-3944-8305-48CA9F46C4EB}"/>
                </a:ext>
              </a:extLst>
            </p:cNvPr>
            <p:cNvSpPr txBox="1"/>
            <p:nvPr/>
          </p:nvSpPr>
          <p:spPr>
            <a:xfrm rot="16200000">
              <a:off x="-698610" y="3887200"/>
              <a:ext cx="1800493" cy="369332"/>
            </a:xfrm>
            <a:prstGeom prst="rect">
              <a:avLst/>
            </a:prstGeom>
            <a:noFill/>
          </p:spPr>
          <p:txBody>
            <a:bodyPr wrap="none" rtlCol="0">
              <a:spAutoFit/>
            </a:bodyPr>
            <a:lstStyle/>
            <a:p>
              <a:r>
                <a:rPr lang="ja-JP" altLang="en-US"/>
                <a:t>表の回数（回）</a:t>
              </a:r>
              <a:endParaRPr kumimoji="1" lang="ja-JP" altLang="en-US"/>
            </a:p>
          </p:txBody>
        </p:sp>
        <p:sp>
          <p:nvSpPr>
            <p:cNvPr id="28" name="テキスト ボックス 27">
              <a:extLst>
                <a:ext uri="{FF2B5EF4-FFF2-40B4-BE49-F238E27FC236}">
                  <a16:creationId xmlns:a16="http://schemas.microsoft.com/office/drawing/2014/main" id="{A6908396-9D38-E34C-8734-4D9BE01EE673}"/>
                </a:ext>
              </a:extLst>
            </p:cNvPr>
            <p:cNvSpPr txBox="1"/>
            <p:nvPr/>
          </p:nvSpPr>
          <p:spPr>
            <a:xfrm>
              <a:off x="314405" y="462038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29" name="テキスト ボックス 28">
              <a:extLst>
                <a:ext uri="{FF2B5EF4-FFF2-40B4-BE49-F238E27FC236}">
                  <a16:creationId xmlns:a16="http://schemas.microsoft.com/office/drawing/2014/main" id="{88B6DCA3-ECA5-964A-A5B8-074AC09AF525}"/>
                </a:ext>
              </a:extLst>
            </p:cNvPr>
            <p:cNvSpPr txBox="1"/>
            <p:nvPr/>
          </p:nvSpPr>
          <p:spPr>
            <a:xfrm>
              <a:off x="314405" y="4040769"/>
              <a:ext cx="312906" cy="369332"/>
            </a:xfrm>
            <a:prstGeom prst="rect">
              <a:avLst/>
            </a:prstGeom>
            <a:noFill/>
          </p:spPr>
          <p:txBody>
            <a:bodyPr wrap="none" rtlCol="0">
              <a:spAutoFit/>
            </a:bodyPr>
            <a:lstStyle/>
            <a:p>
              <a:r>
                <a:rPr lang="en-US" altLang="ja-JP" dirty="0"/>
                <a:t>4</a:t>
              </a:r>
              <a:endParaRPr kumimoji="1" lang="ja-JP" altLang="en-US"/>
            </a:p>
          </p:txBody>
        </p:sp>
        <p:sp>
          <p:nvSpPr>
            <p:cNvPr id="30" name="テキスト ボックス 29">
              <a:extLst>
                <a:ext uri="{FF2B5EF4-FFF2-40B4-BE49-F238E27FC236}">
                  <a16:creationId xmlns:a16="http://schemas.microsoft.com/office/drawing/2014/main" id="{76CB54FF-7073-474D-98F1-4E9AEED45B21}"/>
                </a:ext>
              </a:extLst>
            </p:cNvPr>
            <p:cNvSpPr txBox="1"/>
            <p:nvPr/>
          </p:nvSpPr>
          <p:spPr>
            <a:xfrm>
              <a:off x="314405" y="3470804"/>
              <a:ext cx="312906" cy="369332"/>
            </a:xfrm>
            <a:prstGeom prst="rect">
              <a:avLst/>
            </a:prstGeom>
            <a:noFill/>
          </p:spPr>
          <p:txBody>
            <a:bodyPr wrap="none" rtlCol="0">
              <a:spAutoFit/>
            </a:bodyPr>
            <a:lstStyle/>
            <a:p>
              <a:r>
                <a:rPr lang="en-US" altLang="ja-JP" dirty="0"/>
                <a:t>6</a:t>
              </a:r>
              <a:endParaRPr kumimoji="1" lang="ja-JP" altLang="en-US"/>
            </a:p>
          </p:txBody>
        </p:sp>
        <p:sp>
          <p:nvSpPr>
            <p:cNvPr id="31" name="テキスト ボックス 30">
              <a:extLst>
                <a:ext uri="{FF2B5EF4-FFF2-40B4-BE49-F238E27FC236}">
                  <a16:creationId xmlns:a16="http://schemas.microsoft.com/office/drawing/2014/main" id="{BFDBF9F6-BAB4-3948-83AE-2D11DFE9A58E}"/>
                </a:ext>
              </a:extLst>
            </p:cNvPr>
            <p:cNvSpPr txBox="1"/>
            <p:nvPr/>
          </p:nvSpPr>
          <p:spPr>
            <a:xfrm>
              <a:off x="319918" y="2890855"/>
              <a:ext cx="312906" cy="369332"/>
            </a:xfrm>
            <a:prstGeom prst="rect">
              <a:avLst/>
            </a:prstGeom>
            <a:noFill/>
          </p:spPr>
          <p:txBody>
            <a:bodyPr wrap="none" rtlCol="0">
              <a:spAutoFit/>
            </a:bodyPr>
            <a:lstStyle/>
            <a:p>
              <a:r>
                <a:rPr kumimoji="1" lang="en-US" altLang="ja-JP" dirty="0"/>
                <a:t>8</a:t>
              </a:r>
              <a:endParaRPr kumimoji="1" lang="ja-JP" altLang="en-US"/>
            </a:p>
          </p:txBody>
        </p:sp>
        <p:cxnSp>
          <p:nvCxnSpPr>
            <p:cNvPr id="37" name="直線矢印コネクタ 36">
              <a:extLst>
                <a:ext uri="{FF2B5EF4-FFF2-40B4-BE49-F238E27FC236}">
                  <a16:creationId xmlns:a16="http://schemas.microsoft.com/office/drawing/2014/main" id="{2B76DC87-80BC-A343-A8E5-685F99E448B9}"/>
                </a:ext>
              </a:extLst>
            </p:cNvPr>
            <p:cNvCxnSpPr>
              <a:cxnSpLocks/>
            </p:cNvCxnSpPr>
            <p:nvPr/>
          </p:nvCxnSpPr>
          <p:spPr>
            <a:xfrm flipV="1">
              <a:off x="697047" y="2470643"/>
              <a:ext cx="8805413" cy="2954420"/>
            </a:xfrm>
            <a:prstGeom prst="straightConnector1">
              <a:avLst/>
            </a:prstGeom>
            <a:ln w="38100">
              <a:solidFill>
                <a:srgbClr val="FF0000"/>
              </a:solidFill>
              <a:prstDash val="dash"/>
              <a:headEnd type="none"/>
              <a:tailEnd type="none"/>
            </a:ln>
          </p:spPr>
          <p:style>
            <a:lnRef idx="1">
              <a:schemeClr val="dk1"/>
            </a:lnRef>
            <a:fillRef idx="0">
              <a:schemeClr val="dk1"/>
            </a:fillRef>
            <a:effectRef idx="0">
              <a:schemeClr val="dk1"/>
            </a:effectRef>
            <a:fontRef idx="minor">
              <a:schemeClr val="tx1"/>
            </a:fontRef>
          </p:style>
        </p:cxnSp>
      </p:grpSp>
      <p:sp>
        <p:nvSpPr>
          <p:cNvPr id="3" name="コンテンツ プレースホルダー 2">
            <a:extLst>
              <a:ext uri="{FF2B5EF4-FFF2-40B4-BE49-F238E27FC236}">
                <a16:creationId xmlns:a16="http://schemas.microsoft.com/office/drawing/2014/main" id="{33688FEE-3DDD-D24F-B40C-57D5B5A23E48}"/>
              </a:ext>
            </a:extLst>
          </p:cNvPr>
          <p:cNvSpPr>
            <a:spLocks noGrp="1"/>
          </p:cNvSpPr>
          <p:nvPr>
            <p:ph idx="1"/>
          </p:nvPr>
        </p:nvSpPr>
        <p:spPr/>
        <p:txBody>
          <a:bodyPr/>
          <a:lstStyle/>
          <a:p>
            <a:r>
              <a:rPr lang="ja-JP" altLang="en-US"/>
              <a:t>横軸に表になる確率</a:t>
            </a:r>
            <a:r>
              <a:rPr lang="en-US" altLang="ja-JP" dirty="0"/>
              <a:t>p</a:t>
            </a:r>
            <a:r>
              <a:rPr lang="ja-JP" altLang="en-US"/>
              <a:t>としてばらつきをグラフにすると、、</a:t>
            </a:r>
            <a:endParaRPr kumimoji="1" lang="ja-JP" altLang="en-US"/>
          </a:p>
        </p:txBody>
      </p:sp>
    </p:spTree>
    <p:extLst>
      <p:ext uri="{BB962C8B-B14F-4D97-AF65-F5344CB8AC3E}">
        <p14:creationId xmlns:p14="http://schemas.microsoft.com/office/powerpoint/2010/main" val="45057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385BB26-7FF0-1243-AC40-24A9C10E2A7E}"/>
              </a:ext>
            </a:extLst>
          </p:cNvPr>
          <p:cNvPicPr>
            <a:picLocks noChangeAspect="1"/>
          </p:cNvPicPr>
          <p:nvPr/>
        </p:nvPicPr>
        <p:blipFill>
          <a:blip r:embed="rId2"/>
          <a:stretch>
            <a:fillRect/>
          </a:stretch>
        </p:blipFill>
        <p:spPr>
          <a:xfrm>
            <a:off x="539515" y="2091131"/>
            <a:ext cx="1729325" cy="4681311"/>
          </a:xfrm>
          <a:prstGeom prst="rect">
            <a:avLst/>
          </a:prstGeom>
        </p:spPr>
      </p:pic>
      <p:pic>
        <p:nvPicPr>
          <p:cNvPr id="34" name="図 33">
            <a:extLst>
              <a:ext uri="{FF2B5EF4-FFF2-40B4-BE49-F238E27FC236}">
                <a16:creationId xmlns:a16="http://schemas.microsoft.com/office/drawing/2014/main" id="{269BD91A-CD08-AA4A-B2FE-C680C0090926}"/>
              </a:ext>
            </a:extLst>
          </p:cNvPr>
          <p:cNvPicPr>
            <a:picLocks noChangeAspect="1"/>
          </p:cNvPicPr>
          <p:nvPr/>
        </p:nvPicPr>
        <p:blipFill>
          <a:blip r:embed="rId3"/>
          <a:stretch>
            <a:fillRect/>
          </a:stretch>
        </p:blipFill>
        <p:spPr>
          <a:xfrm>
            <a:off x="7491842" y="2099843"/>
            <a:ext cx="1728096" cy="4681310"/>
          </a:xfrm>
          <a:prstGeom prst="rect">
            <a:avLst/>
          </a:prstGeom>
        </p:spPr>
      </p:pic>
      <p:pic>
        <p:nvPicPr>
          <p:cNvPr id="35" name="図 34">
            <a:extLst>
              <a:ext uri="{FF2B5EF4-FFF2-40B4-BE49-F238E27FC236}">
                <a16:creationId xmlns:a16="http://schemas.microsoft.com/office/drawing/2014/main" id="{F83C0EAB-E3A1-0E45-99B7-719CF6FF361B}"/>
              </a:ext>
            </a:extLst>
          </p:cNvPr>
          <p:cNvPicPr>
            <a:picLocks noChangeAspect="1"/>
          </p:cNvPicPr>
          <p:nvPr/>
        </p:nvPicPr>
        <p:blipFill>
          <a:blip r:embed="rId4"/>
          <a:stretch>
            <a:fillRect/>
          </a:stretch>
        </p:blipFill>
        <p:spPr>
          <a:xfrm>
            <a:off x="9219938" y="2091131"/>
            <a:ext cx="1728096" cy="4681309"/>
          </a:xfrm>
          <a:prstGeom prst="rect">
            <a:avLst/>
          </a:prstGeom>
        </p:spPr>
      </p:pic>
      <p:pic>
        <p:nvPicPr>
          <p:cNvPr id="33" name="図 32">
            <a:extLst>
              <a:ext uri="{FF2B5EF4-FFF2-40B4-BE49-F238E27FC236}">
                <a16:creationId xmlns:a16="http://schemas.microsoft.com/office/drawing/2014/main" id="{445E4704-35EC-3949-8089-8A1AF0A21941}"/>
              </a:ext>
            </a:extLst>
          </p:cNvPr>
          <p:cNvPicPr>
            <a:picLocks noChangeAspect="1"/>
          </p:cNvPicPr>
          <p:nvPr/>
        </p:nvPicPr>
        <p:blipFill>
          <a:blip r:embed="rId5"/>
          <a:stretch>
            <a:fillRect/>
          </a:stretch>
        </p:blipFill>
        <p:spPr>
          <a:xfrm>
            <a:off x="5763746" y="2099844"/>
            <a:ext cx="1728096" cy="4681310"/>
          </a:xfrm>
          <a:prstGeom prst="rect">
            <a:avLst/>
          </a:prstGeom>
        </p:spPr>
      </p:pic>
      <p:pic>
        <p:nvPicPr>
          <p:cNvPr id="32" name="図 31">
            <a:extLst>
              <a:ext uri="{FF2B5EF4-FFF2-40B4-BE49-F238E27FC236}">
                <a16:creationId xmlns:a16="http://schemas.microsoft.com/office/drawing/2014/main" id="{F8DD1F7C-FBB5-5541-9B7B-69585B783558}"/>
              </a:ext>
            </a:extLst>
          </p:cNvPr>
          <p:cNvPicPr>
            <a:picLocks noChangeAspect="1"/>
          </p:cNvPicPr>
          <p:nvPr/>
        </p:nvPicPr>
        <p:blipFill>
          <a:blip r:embed="rId6"/>
          <a:stretch>
            <a:fillRect/>
          </a:stretch>
        </p:blipFill>
        <p:spPr>
          <a:xfrm>
            <a:off x="4030934" y="2099843"/>
            <a:ext cx="1728096" cy="4681311"/>
          </a:xfrm>
          <a:prstGeom prst="rect">
            <a:avLst/>
          </a:prstGeom>
        </p:spPr>
      </p:pic>
      <p:pic>
        <p:nvPicPr>
          <p:cNvPr id="27" name="図 26">
            <a:extLst>
              <a:ext uri="{FF2B5EF4-FFF2-40B4-BE49-F238E27FC236}">
                <a16:creationId xmlns:a16="http://schemas.microsoft.com/office/drawing/2014/main" id="{456B6258-ED8C-F346-B439-29C896F7EECB}"/>
              </a:ext>
            </a:extLst>
          </p:cNvPr>
          <p:cNvPicPr>
            <a:picLocks noChangeAspect="1"/>
          </p:cNvPicPr>
          <p:nvPr/>
        </p:nvPicPr>
        <p:blipFill>
          <a:blip r:embed="rId7"/>
          <a:stretch>
            <a:fillRect/>
          </a:stretch>
        </p:blipFill>
        <p:spPr>
          <a:xfrm>
            <a:off x="2283184" y="2099843"/>
            <a:ext cx="1729325" cy="4681311"/>
          </a:xfrm>
          <a:prstGeom prst="rect">
            <a:avLst/>
          </a:prstGeom>
        </p:spPr>
      </p:pic>
      <p:sp>
        <p:nvSpPr>
          <p:cNvPr id="2" name="タイトル 1">
            <a:extLst>
              <a:ext uri="{FF2B5EF4-FFF2-40B4-BE49-F238E27FC236}">
                <a16:creationId xmlns:a16="http://schemas.microsoft.com/office/drawing/2014/main" id="{85215096-BAF9-D64A-B519-B509579CB0FF}"/>
              </a:ext>
            </a:extLst>
          </p:cNvPr>
          <p:cNvSpPr>
            <a:spLocks noGrp="1"/>
          </p:cNvSpPr>
          <p:nvPr>
            <p:ph type="title"/>
          </p:nvPr>
        </p:nvSpPr>
        <p:spPr/>
        <p:txBody>
          <a:bodyPr/>
          <a:lstStyle/>
          <a:p>
            <a:r>
              <a:rPr kumimoji="1" lang="ja-JP" altLang="en-US"/>
              <a:t>二値データの期待値とばらつき</a:t>
            </a:r>
          </a:p>
        </p:txBody>
      </p:sp>
      <p:sp>
        <p:nvSpPr>
          <p:cNvPr id="3" name="コンテンツ プレースホルダー 2">
            <a:extLst>
              <a:ext uri="{FF2B5EF4-FFF2-40B4-BE49-F238E27FC236}">
                <a16:creationId xmlns:a16="http://schemas.microsoft.com/office/drawing/2014/main" id="{33688FEE-3DDD-D24F-B40C-57D5B5A23E48}"/>
              </a:ext>
            </a:extLst>
          </p:cNvPr>
          <p:cNvSpPr>
            <a:spLocks noGrp="1"/>
          </p:cNvSpPr>
          <p:nvPr>
            <p:ph idx="1"/>
          </p:nvPr>
        </p:nvSpPr>
        <p:spPr/>
        <p:txBody>
          <a:bodyPr/>
          <a:lstStyle/>
          <a:p>
            <a:r>
              <a:rPr lang="ja-JP" altLang="en-US"/>
              <a:t>横軸に表になる確率</a:t>
            </a:r>
            <a:r>
              <a:rPr lang="en-US" altLang="ja-JP" dirty="0"/>
              <a:t>p</a:t>
            </a:r>
            <a:r>
              <a:rPr lang="ja-JP" altLang="en-US"/>
              <a:t>としてばらつきをグラフにすると、、</a:t>
            </a:r>
            <a:endParaRPr kumimoji="1" lang="ja-JP" altLang="en-US"/>
          </a:p>
        </p:txBody>
      </p:sp>
      <p:cxnSp>
        <p:nvCxnSpPr>
          <p:cNvPr id="7" name="直線矢印コネクタ 6">
            <a:extLst>
              <a:ext uri="{FF2B5EF4-FFF2-40B4-BE49-F238E27FC236}">
                <a16:creationId xmlns:a16="http://schemas.microsoft.com/office/drawing/2014/main" id="{EBB3B7C7-0966-E446-92CD-CABA3070D377}"/>
              </a:ext>
            </a:extLst>
          </p:cNvPr>
          <p:cNvCxnSpPr>
            <a:cxnSpLocks/>
          </p:cNvCxnSpPr>
          <p:nvPr/>
        </p:nvCxnSpPr>
        <p:spPr>
          <a:xfrm flipV="1">
            <a:off x="690103" y="6089559"/>
            <a:ext cx="10394577" cy="24742"/>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9BBAFE8E-9CFA-4548-A18D-344FEF79581D}"/>
              </a:ext>
            </a:extLst>
          </p:cNvPr>
          <p:cNvSpPr txBox="1"/>
          <p:nvPr/>
        </p:nvSpPr>
        <p:spPr>
          <a:xfrm>
            <a:off x="11335293" y="5970306"/>
            <a:ext cx="319318" cy="369332"/>
          </a:xfrm>
          <a:prstGeom prst="rect">
            <a:avLst/>
          </a:prstGeom>
          <a:noFill/>
        </p:spPr>
        <p:txBody>
          <a:bodyPr wrap="none" rtlCol="0">
            <a:spAutoFit/>
          </a:bodyPr>
          <a:lstStyle/>
          <a:p>
            <a:r>
              <a:rPr kumimoji="1" lang="en-US" altLang="ja-JP" dirty="0"/>
              <a:t>p</a:t>
            </a:r>
            <a:endParaRPr kumimoji="1" lang="ja-JP" altLang="en-US"/>
          </a:p>
        </p:txBody>
      </p:sp>
      <p:sp>
        <p:nvSpPr>
          <p:cNvPr id="9" name="テキスト ボックス 8">
            <a:extLst>
              <a:ext uri="{FF2B5EF4-FFF2-40B4-BE49-F238E27FC236}">
                <a16:creationId xmlns:a16="http://schemas.microsoft.com/office/drawing/2014/main" id="{F42605E9-48E2-C145-997F-5F7C84E22198}"/>
              </a:ext>
            </a:extLst>
          </p:cNvPr>
          <p:cNvSpPr txBox="1"/>
          <p:nvPr/>
        </p:nvSpPr>
        <p:spPr>
          <a:xfrm>
            <a:off x="542794" y="6157623"/>
            <a:ext cx="312906" cy="369332"/>
          </a:xfrm>
          <a:prstGeom prst="rect">
            <a:avLst/>
          </a:prstGeom>
          <a:noFill/>
        </p:spPr>
        <p:txBody>
          <a:bodyPr wrap="none" rtlCol="0">
            <a:spAutoFit/>
          </a:bodyPr>
          <a:lstStyle/>
          <a:p>
            <a:r>
              <a:rPr lang="en-US" altLang="ja-JP" dirty="0"/>
              <a:t>0</a:t>
            </a:r>
            <a:endParaRPr kumimoji="1" lang="ja-JP" altLang="en-US"/>
          </a:p>
        </p:txBody>
      </p:sp>
      <p:sp>
        <p:nvSpPr>
          <p:cNvPr id="11" name="テキスト ボックス 10">
            <a:extLst>
              <a:ext uri="{FF2B5EF4-FFF2-40B4-BE49-F238E27FC236}">
                <a16:creationId xmlns:a16="http://schemas.microsoft.com/office/drawing/2014/main" id="{E2C4AD9D-DC57-2F45-8F3C-006B03F38363}"/>
              </a:ext>
            </a:extLst>
          </p:cNvPr>
          <p:cNvSpPr txBox="1"/>
          <p:nvPr/>
        </p:nvSpPr>
        <p:spPr>
          <a:xfrm>
            <a:off x="2161976" y="6124825"/>
            <a:ext cx="500458" cy="369332"/>
          </a:xfrm>
          <a:prstGeom prst="rect">
            <a:avLst/>
          </a:prstGeom>
          <a:noFill/>
        </p:spPr>
        <p:txBody>
          <a:bodyPr wrap="none" rtlCol="0">
            <a:spAutoFit/>
          </a:bodyPr>
          <a:lstStyle/>
          <a:p>
            <a:r>
              <a:rPr lang="en-US" altLang="ja-JP" dirty="0"/>
              <a:t>0.2</a:t>
            </a:r>
            <a:endParaRPr kumimoji="1" lang="ja-JP" altLang="en-US"/>
          </a:p>
        </p:txBody>
      </p:sp>
      <p:cxnSp>
        <p:nvCxnSpPr>
          <p:cNvPr id="14" name="直線矢印コネクタ 13">
            <a:extLst>
              <a:ext uri="{FF2B5EF4-FFF2-40B4-BE49-F238E27FC236}">
                <a16:creationId xmlns:a16="http://schemas.microsoft.com/office/drawing/2014/main" id="{599EA5BD-229E-4345-B903-D4BC52B1A53C}"/>
              </a:ext>
            </a:extLst>
          </p:cNvPr>
          <p:cNvCxnSpPr>
            <a:cxnSpLocks/>
          </p:cNvCxnSpPr>
          <p:nvPr/>
        </p:nvCxnSpPr>
        <p:spPr>
          <a:xfrm flipV="1">
            <a:off x="697047" y="2216307"/>
            <a:ext cx="0" cy="3908518"/>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EC944184-234B-8044-B708-08E9D844BFB0}"/>
              </a:ext>
            </a:extLst>
          </p:cNvPr>
          <p:cNvSpPr txBox="1"/>
          <p:nvPr/>
        </p:nvSpPr>
        <p:spPr>
          <a:xfrm>
            <a:off x="3819481" y="6137814"/>
            <a:ext cx="500458" cy="369332"/>
          </a:xfrm>
          <a:prstGeom prst="rect">
            <a:avLst/>
          </a:prstGeom>
          <a:noFill/>
        </p:spPr>
        <p:txBody>
          <a:bodyPr wrap="none" rtlCol="0">
            <a:spAutoFit/>
          </a:bodyPr>
          <a:lstStyle/>
          <a:p>
            <a:r>
              <a:rPr lang="en-US" altLang="ja-JP" dirty="0"/>
              <a:t>0.4</a:t>
            </a:r>
            <a:endParaRPr kumimoji="1" lang="ja-JP" altLang="en-US"/>
          </a:p>
        </p:txBody>
      </p:sp>
      <p:sp>
        <p:nvSpPr>
          <p:cNvPr id="18" name="テキスト ボックス 17">
            <a:extLst>
              <a:ext uri="{FF2B5EF4-FFF2-40B4-BE49-F238E27FC236}">
                <a16:creationId xmlns:a16="http://schemas.microsoft.com/office/drawing/2014/main" id="{3E5BC364-8BE0-6645-8638-E2CC622F814B}"/>
              </a:ext>
            </a:extLst>
          </p:cNvPr>
          <p:cNvSpPr txBox="1"/>
          <p:nvPr/>
        </p:nvSpPr>
        <p:spPr>
          <a:xfrm>
            <a:off x="5470003" y="6116410"/>
            <a:ext cx="500458" cy="369332"/>
          </a:xfrm>
          <a:prstGeom prst="rect">
            <a:avLst/>
          </a:prstGeom>
          <a:noFill/>
        </p:spPr>
        <p:txBody>
          <a:bodyPr wrap="none" rtlCol="0">
            <a:spAutoFit/>
          </a:bodyPr>
          <a:lstStyle/>
          <a:p>
            <a:r>
              <a:rPr lang="en-US" altLang="ja-JP" dirty="0"/>
              <a:t>0.6</a:t>
            </a:r>
            <a:endParaRPr kumimoji="1" lang="ja-JP" altLang="en-US"/>
          </a:p>
        </p:txBody>
      </p:sp>
      <p:sp>
        <p:nvSpPr>
          <p:cNvPr id="19" name="テキスト ボックス 18">
            <a:extLst>
              <a:ext uri="{FF2B5EF4-FFF2-40B4-BE49-F238E27FC236}">
                <a16:creationId xmlns:a16="http://schemas.microsoft.com/office/drawing/2014/main" id="{54218D9E-8D99-B044-8622-282A1E4428D0}"/>
              </a:ext>
            </a:extLst>
          </p:cNvPr>
          <p:cNvSpPr txBox="1"/>
          <p:nvPr/>
        </p:nvSpPr>
        <p:spPr>
          <a:xfrm>
            <a:off x="7435243" y="6114301"/>
            <a:ext cx="500458" cy="369332"/>
          </a:xfrm>
          <a:prstGeom prst="rect">
            <a:avLst/>
          </a:prstGeom>
          <a:noFill/>
        </p:spPr>
        <p:txBody>
          <a:bodyPr wrap="none" rtlCol="0">
            <a:spAutoFit/>
          </a:bodyPr>
          <a:lstStyle/>
          <a:p>
            <a:r>
              <a:rPr lang="en-US" altLang="ja-JP" dirty="0"/>
              <a:t>0.8</a:t>
            </a:r>
            <a:endParaRPr kumimoji="1" lang="ja-JP" altLang="en-US"/>
          </a:p>
        </p:txBody>
      </p:sp>
      <p:sp>
        <p:nvSpPr>
          <p:cNvPr id="20" name="テキスト ボックス 19">
            <a:extLst>
              <a:ext uri="{FF2B5EF4-FFF2-40B4-BE49-F238E27FC236}">
                <a16:creationId xmlns:a16="http://schemas.microsoft.com/office/drawing/2014/main" id="{BE575048-0408-3641-9CBC-6D6892699A64}"/>
              </a:ext>
            </a:extLst>
          </p:cNvPr>
          <p:cNvSpPr txBox="1"/>
          <p:nvPr/>
        </p:nvSpPr>
        <p:spPr>
          <a:xfrm>
            <a:off x="9189554" y="6112965"/>
            <a:ext cx="312906" cy="369332"/>
          </a:xfrm>
          <a:prstGeom prst="rect">
            <a:avLst/>
          </a:prstGeom>
          <a:noFill/>
        </p:spPr>
        <p:txBody>
          <a:bodyPr wrap="none" rtlCol="0">
            <a:spAutoFit/>
          </a:bodyPr>
          <a:lstStyle/>
          <a:p>
            <a:r>
              <a:rPr kumimoji="1" lang="en-US" altLang="ja-JP" dirty="0"/>
              <a:t>1</a:t>
            </a:r>
            <a:endParaRPr kumimoji="1" lang="ja-JP" altLang="en-US"/>
          </a:p>
        </p:txBody>
      </p:sp>
      <p:sp>
        <p:nvSpPr>
          <p:cNvPr id="23" name="テキスト ボックス 22">
            <a:extLst>
              <a:ext uri="{FF2B5EF4-FFF2-40B4-BE49-F238E27FC236}">
                <a16:creationId xmlns:a16="http://schemas.microsoft.com/office/drawing/2014/main" id="{CD0E50A1-9719-7C49-93B8-8B39C884A7AF}"/>
              </a:ext>
            </a:extLst>
          </p:cNvPr>
          <p:cNvSpPr txBox="1"/>
          <p:nvPr/>
        </p:nvSpPr>
        <p:spPr>
          <a:xfrm>
            <a:off x="314405" y="5157086"/>
            <a:ext cx="312906" cy="369332"/>
          </a:xfrm>
          <a:prstGeom prst="rect">
            <a:avLst/>
          </a:prstGeom>
          <a:noFill/>
        </p:spPr>
        <p:txBody>
          <a:bodyPr wrap="none" rtlCol="0">
            <a:spAutoFit/>
          </a:bodyPr>
          <a:lstStyle/>
          <a:p>
            <a:r>
              <a:rPr kumimoji="1" lang="en-US" altLang="ja-JP" dirty="0"/>
              <a:t>0</a:t>
            </a:r>
            <a:endParaRPr kumimoji="1" lang="ja-JP" altLang="en-US"/>
          </a:p>
        </p:txBody>
      </p:sp>
      <p:sp>
        <p:nvSpPr>
          <p:cNvPr id="24" name="テキスト ボックス 23">
            <a:extLst>
              <a:ext uri="{FF2B5EF4-FFF2-40B4-BE49-F238E27FC236}">
                <a16:creationId xmlns:a16="http://schemas.microsoft.com/office/drawing/2014/main" id="{0866FF16-EE6A-D449-83AC-9183A1A79119}"/>
              </a:ext>
            </a:extLst>
          </p:cNvPr>
          <p:cNvSpPr txBox="1"/>
          <p:nvPr/>
        </p:nvSpPr>
        <p:spPr>
          <a:xfrm>
            <a:off x="229816" y="2470643"/>
            <a:ext cx="441146" cy="369332"/>
          </a:xfrm>
          <a:prstGeom prst="rect">
            <a:avLst/>
          </a:prstGeom>
          <a:noFill/>
        </p:spPr>
        <p:txBody>
          <a:bodyPr wrap="none" rtlCol="0">
            <a:spAutoFit/>
          </a:bodyPr>
          <a:lstStyle/>
          <a:p>
            <a:r>
              <a:rPr kumimoji="1" lang="en-US" altLang="ja-JP" dirty="0"/>
              <a:t>10</a:t>
            </a:r>
            <a:endParaRPr kumimoji="1" lang="ja-JP" altLang="en-US"/>
          </a:p>
        </p:txBody>
      </p:sp>
      <p:sp>
        <p:nvSpPr>
          <p:cNvPr id="25" name="テキスト ボックス 24">
            <a:extLst>
              <a:ext uri="{FF2B5EF4-FFF2-40B4-BE49-F238E27FC236}">
                <a16:creationId xmlns:a16="http://schemas.microsoft.com/office/drawing/2014/main" id="{D27D9422-9F01-3944-8305-48CA9F46C4EB}"/>
              </a:ext>
            </a:extLst>
          </p:cNvPr>
          <p:cNvSpPr txBox="1"/>
          <p:nvPr/>
        </p:nvSpPr>
        <p:spPr>
          <a:xfrm rot="16200000">
            <a:off x="-698610" y="3887200"/>
            <a:ext cx="1800493" cy="369332"/>
          </a:xfrm>
          <a:prstGeom prst="rect">
            <a:avLst/>
          </a:prstGeom>
          <a:noFill/>
        </p:spPr>
        <p:txBody>
          <a:bodyPr wrap="none" rtlCol="0">
            <a:spAutoFit/>
          </a:bodyPr>
          <a:lstStyle/>
          <a:p>
            <a:r>
              <a:rPr lang="ja-JP" altLang="en-US"/>
              <a:t>表の回数（回）</a:t>
            </a:r>
            <a:endParaRPr kumimoji="1" lang="ja-JP" altLang="en-US"/>
          </a:p>
        </p:txBody>
      </p:sp>
      <p:sp>
        <p:nvSpPr>
          <p:cNvPr id="28" name="テキスト ボックス 27">
            <a:extLst>
              <a:ext uri="{FF2B5EF4-FFF2-40B4-BE49-F238E27FC236}">
                <a16:creationId xmlns:a16="http://schemas.microsoft.com/office/drawing/2014/main" id="{A6908396-9D38-E34C-8734-4D9BE01EE673}"/>
              </a:ext>
            </a:extLst>
          </p:cNvPr>
          <p:cNvSpPr txBox="1"/>
          <p:nvPr/>
        </p:nvSpPr>
        <p:spPr>
          <a:xfrm>
            <a:off x="314405" y="4620380"/>
            <a:ext cx="312906" cy="369332"/>
          </a:xfrm>
          <a:prstGeom prst="rect">
            <a:avLst/>
          </a:prstGeom>
          <a:noFill/>
        </p:spPr>
        <p:txBody>
          <a:bodyPr wrap="none" rtlCol="0">
            <a:spAutoFit/>
          </a:bodyPr>
          <a:lstStyle/>
          <a:p>
            <a:r>
              <a:rPr kumimoji="1" lang="en-US" altLang="ja-JP" dirty="0"/>
              <a:t>2</a:t>
            </a:r>
            <a:endParaRPr kumimoji="1" lang="ja-JP" altLang="en-US"/>
          </a:p>
        </p:txBody>
      </p:sp>
      <p:sp>
        <p:nvSpPr>
          <p:cNvPr id="29" name="テキスト ボックス 28">
            <a:extLst>
              <a:ext uri="{FF2B5EF4-FFF2-40B4-BE49-F238E27FC236}">
                <a16:creationId xmlns:a16="http://schemas.microsoft.com/office/drawing/2014/main" id="{88B6DCA3-ECA5-964A-A5B8-074AC09AF525}"/>
              </a:ext>
            </a:extLst>
          </p:cNvPr>
          <p:cNvSpPr txBox="1"/>
          <p:nvPr/>
        </p:nvSpPr>
        <p:spPr>
          <a:xfrm>
            <a:off x="314405" y="4040769"/>
            <a:ext cx="312906" cy="369332"/>
          </a:xfrm>
          <a:prstGeom prst="rect">
            <a:avLst/>
          </a:prstGeom>
          <a:noFill/>
        </p:spPr>
        <p:txBody>
          <a:bodyPr wrap="none" rtlCol="0">
            <a:spAutoFit/>
          </a:bodyPr>
          <a:lstStyle/>
          <a:p>
            <a:r>
              <a:rPr lang="en-US" altLang="ja-JP" dirty="0"/>
              <a:t>4</a:t>
            </a:r>
            <a:endParaRPr kumimoji="1" lang="ja-JP" altLang="en-US"/>
          </a:p>
        </p:txBody>
      </p:sp>
      <p:sp>
        <p:nvSpPr>
          <p:cNvPr id="30" name="テキスト ボックス 29">
            <a:extLst>
              <a:ext uri="{FF2B5EF4-FFF2-40B4-BE49-F238E27FC236}">
                <a16:creationId xmlns:a16="http://schemas.microsoft.com/office/drawing/2014/main" id="{76CB54FF-7073-474D-98F1-4E9AEED45B21}"/>
              </a:ext>
            </a:extLst>
          </p:cNvPr>
          <p:cNvSpPr txBox="1"/>
          <p:nvPr/>
        </p:nvSpPr>
        <p:spPr>
          <a:xfrm>
            <a:off x="314405" y="3470804"/>
            <a:ext cx="312906" cy="369332"/>
          </a:xfrm>
          <a:prstGeom prst="rect">
            <a:avLst/>
          </a:prstGeom>
          <a:noFill/>
        </p:spPr>
        <p:txBody>
          <a:bodyPr wrap="none" rtlCol="0">
            <a:spAutoFit/>
          </a:bodyPr>
          <a:lstStyle/>
          <a:p>
            <a:r>
              <a:rPr lang="en-US" altLang="ja-JP" dirty="0"/>
              <a:t>6</a:t>
            </a:r>
            <a:endParaRPr kumimoji="1" lang="ja-JP" altLang="en-US"/>
          </a:p>
        </p:txBody>
      </p:sp>
      <p:sp>
        <p:nvSpPr>
          <p:cNvPr id="31" name="テキスト ボックス 30">
            <a:extLst>
              <a:ext uri="{FF2B5EF4-FFF2-40B4-BE49-F238E27FC236}">
                <a16:creationId xmlns:a16="http://schemas.microsoft.com/office/drawing/2014/main" id="{BFDBF9F6-BAB4-3948-83AE-2D11DFE9A58E}"/>
              </a:ext>
            </a:extLst>
          </p:cNvPr>
          <p:cNvSpPr txBox="1"/>
          <p:nvPr/>
        </p:nvSpPr>
        <p:spPr>
          <a:xfrm>
            <a:off x="319918" y="2890855"/>
            <a:ext cx="312906" cy="369332"/>
          </a:xfrm>
          <a:prstGeom prst="rect">
            <a:avLst/>
          </a:prstGeom>
          <a:noFill/>
        </p:spPr>
        <p:txBody>
          <a:bodyPr wrap="none" rtlCol="0">
            <a:spAutoFit/>
          </a:bodyPr>
          <a:lstStyle/>
          <a:p>
            <a:r>
              <a:rPr kumimoji="1" lang="en-US" altLang="ja-JP" dirty="0"/>
              <a:t>8</a:t>
            </a:r>
            <a:endParaRPr kumimoji="1" lang="ja-JP" altLang="en-US"/>
          </a:p>
        </p:txBody>
      </p:sp>
      <p:cxnSp>
        <p:nvCxnSpPr>
          <p:cNvPr id="37" name="直線矢印コネクタ 36">
            <a:extLst>
              <a:ext uri="{FF2B5EF4-FFF2-40B4-BE49-F238E27FC236}">
                <a16:creationId xmlns:a16="http://schemas.microsoft.com/office/drawing/2014/main" id="{2B76DC87-80BC-A343-A8E5-685F99E448B9}"/>
              </a:ext>
            </a:extLst>
          </p:cNvPr>
          <p:cNvCxnSpPr>
            <a:cxnSpLocks/>
          </p:cNvCxnSpPr>
          <p:nvPr/>
        </p:nvCxnSpPr>
        <p:spPr>
          <a:xfrm flipV="1">
            <a:off x="697047" y="2470643"/>
            <a:ext cx="8805413" cy="2954420"/>
          </a:xfrm>
          <a:prstGeom prst="straightConnector1">
            <a:avLst/>
          </a:prstGeom>
          <a:ln w="38100">
            <a:solidFill>
              <a:srgbClr val="FF0000"/>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5" name="テキスト ボックス 4">
            <a:extLst>
              <a:ext uri="{FF2B5EF4-FFF2-40B4-BE49-F238E27FC236}">
                <a16:creationId xmlns:a16="http://schemas.microsoft.com/office/drawing/2014/main" id="{F3EC5787-95ED-4D41-9C98-23B56D62D986}"/>
              </a:ext>
            </a:extLst>
          </p:cNvPr>
          <p:cNvSpPr txBox="1"/>
          <p:nvPr/>
        </p:nvSpPr>
        <p:spPr>
          <a:xfrm>
            <a:off x="2161976" y="5162232"/>
            <a:ext cx="10033516" cy="830997"/>
          </a:xfrm>
          <a:prstGeom prst="rect">
            <a:avLst/>
          </a:prstGeom>
          <a:solidFill>
            <a:schemeClr val="accent3">
              <a:lumMod val="40000"/>
              <a:lumOff val="60000"/>
            </a:schemeClr>
          </a:solidFill>
        </p:spPr>
        <p:txBody>
          <a:bodyPr wrap="none" rtlCol="0">
            <a:spAutoFit/>
          </a:bodyPr>
          <a:lstStyle/>
          <a:p>
            <a:r>
              <a:rPr lang="ja-JP" altLang="en-US" sz="2400">
                <a:solidFill>
                  <a:srgbClr val="0070C0"/>
                </a:solidFill>
              </a:rPr>
              <a:t>期待値は直線上に乗っているが、誤差に正規分布を仮定した時と違って</a:t>
            </a:r>
          </a:p>
          <a:p>
            <a:r>
              <a:rPr lang="ja-JP" altLang="en-US" sz="2400">
                <a:solidFill>
                  <a:srgbClr val="0070C0"/>
                </a:solidFill>
              </a:rPr>
              <a:t>ばらつき（分布の形状）は</a:t>
            </a:r>
            <a:r>
              <a:rPr lang="en-US" altLang="ja-JP" sz="2400" dirty="0">
                <a:solidFill>
                  <a:srgbClr val="0070C0"/>
                </a:solidFill>
              </a:rPr>
              <a:t>p</a:t>
            </a:r>
            <a:r>
              <a:rPr lang="ja-JP" altLang="en-US" sz="2400">
                <a:solidFill>
                  <a:srgbClr val="0070C0"/>
                </a:solidFill>
              </a:rPr>
              <a:t>に依存して変化</a:t>
            </a:r>
            <a:endParaRPr lang="en-US" altLang="ja-JP" sz="2400" dirty="0">
              <a:solidFill>
                <a:srgbClr val="0070C0"/>
              </a:solidFill>
            </a:endParaRPr>
          </a:p>
        </p:txBody>
      </p:sp>
    </p:spTree>
    <p:extLst>
      <p:ext uri="{BB962C8B-B14F-4D97-AF65-F5344CB8AC3E}">
        <p14:creationId xmlns:p14="http://schemas.microsoft.com/office/powerpoint/2010/main" val="989073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C9F6B5-5273-C44E-99D7-70DDC776105C}"/>
              </a:ext>
            </a:extLst>
          </p:cNvPr>
          <p:cNvSpPr>
            <a:spLocks noGrp="1"/>
          </p:cNvSpPr>
          <p:nvPr>
            <p:ph type="title"/>
          </p:nvPr>
        </p:nvSpPr>
        <p:spPr/>
        <p:txBody>
          <a:bodyPr/>
          <a:lstStyle/>
          <a:p>
            <a:r>
              <a:rPr kumimoji="1" lang="en-US" altLang="ja-JP" dirty="0"/>
              <a:t>GLM</a:t>
            </a:r>
            <a:r>
              <a:rPr kumimoji="1" lang="ja-JP" altLang="en-US"/>
              <a:t>への道筋</a:t>
            </a:r>
          </a:p>
        </p:txBody>
      </p:sp>
      <p:sp>
        <p:nvSpPr>
          <p:cNvPr id="3" name="コンテンツ プレースホルダー 2">
            <a:extLst>
              <a:ext uri="{FF2B5EF4-FFF2-40B4-BE49-F238E27FC236}">
                <a16:creationId xmlns:a16="http://schemas.microsoft.com/office/drawing/2014/main" id="{A86CDB78-6804-E241-947F-EF368CEFE9B2}"/>
              </a:ext>
            </a:extLst>
          </p:cNvPr>
          <p:cNvSpPr>
            <a:spLocks noGrp="1"/>
          </p:cNvSpPr>
          <p:nvPr>
            <p:ph idx="1"/>
          </p:nvPr>
        </p:nvSpPr>
        <p:spPr/>
        <p:txBody>
          <a:bodyPr>
            <a:normAutofit/>
          </a:bodyPr>
          <a:lstStyle/>
          <a:p>
            <a:r>
              <a:rPr kumimoji="1" lang="ja-JP" altLang="en-US">
                <a:solidFill>
                  <a:schemeClr val="bg2">
                    <a:lumMod val="50000"/>
                  </a:schemeClr>
                </a:solidFill>
              </a:rPr>
              <a:t>確率分布としての誤差；誤差</a:t>
            </a:r>
            <a:r>
              <a:rPr lang="ja-JP" altLang="en-US">
                <a:solidFill>
                  <a:schemeClr val="bg2">
                    <a:lumMod val="50000"/>
                  </a:schemeClr>
                </a:solidFill>
              </a:rPr>
              <a:t>構造</a:t>
            </a:r>
            <a:endParaRPr kumimoji="1" lang="en-US" altLang="ja-JP" dirty="0">
              <a:solidFill>
                <a:schemeClr val="bg2">
                  <a:lumMod val="50000"/>
                </a:schemeClr>
              </a:solidFill>
            </a:endParaRPr>
          </a:p>
          <a:p>
            <a:endParaRPr lang="en-US" altLang="ja-JP" dirty="0"/>
          </a:p>
          <a:p>
            <a:r>
              <a:rPr kumimoji="1" lang="ja-JP" altLang="en-US"/>
              <a:t>確率（</a:t>
            </a:r>
            <a:r>
              <a:rPr lang="ja-JP" altLang="en-US"/>
              <a:t>密度</a:t>
            </a:r>
            <a:r>
              <a:rPr kumimoji="1" lang="ja-JP" altLang="en-US"/>
              <a:t>）関数を所与として尤度の計算；尤度関数</a:t>
            </a:r>
            <a:endParaRPr kumimoji="1" lang="en-US" altLang="ja-JP" dirty="0"/>
          </a:p>
          <a:p>
            <a:pPr marL="0" indent="0">
              <a:buNone/>
            </a:pPr>
            <a:endParaRPr lang="en-US" altLang="ja-JP" dirty="0"/>
          </a:p>
          <a:p>
            <a:r>
              <a:rPr kumimoji="1" lang="ja-JP" altLang="en-US">
                <a:solidFill>
                  <a:schemeClr val="bg2">
                    <a:lumMod val="50000"/>
                  </a:schemeClr>
                </a:solidFill>
              </a:rPr>
              <a:t>説明変数群の取りうる値の範囲→目的変数の範囲；リンク関数</a:t>
            </a:r>
            <a:endParaRPr kumimoji="1" lang="en-US" altLang="ja-JP" dirty="0">
              <a:solidFill>
                <a:schemeClr val="bg2">
                  <a:lumMod val="50000"/>
                </a:schemeClr>
              </a:solidFill>
            </a:endParaRPr>
          </a:p>
          <a:p>
            <a:pPr marL="0" indent="0">
              <a:buNone/>
            </a:pPr>
            <a:endParaRPr lang="en-US" altLang="ja-JP" dirty="0"/>
          </a:p>
          <a:p>
            <a:pPr marL="0" indent="0">
              <a:buNone/>
            </a:pPr>
            <a:endParaRPr kumimoji="1" lang="en-US" altLang="ja-JP" dirty="0"/>
          </a:p>
          <a:p>
            <a:endParaRPr kumimoji="1" lang="ja-JP" altLang="en-US"/>
          </a:p>
        </p:txBody>
      </p:sp>
    </p:spTree>
    <p:extLst>
      <p:ext uri="{BB962C8B-B14F-4D97-AF65-F5344CB8AC3E}">
        <p14:creationId xmlns:p14="http://schemas.microsoft.com/office/powerpoint/2010/main" val="1802832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FE1677-25C4-0241-A7AB-F2E279C94C64}"/>
              </a:ext>
            </a:extLst>
          </p:cNvPr>
          <p:cNvSpPr>
            <a:spLocks noGrp="1"/>
          </p:cNvSpPr>
          <p:nvPr>
            <p:ph type="title"/>
          </p:nvPr>
        </p:nvSpPr>
        <p:spPr/>
        <p:txBody>
          <a:bodyPr/>
          <a:lstStyle/>
          <a:p>
            <a:r>
              <a:rPr kumimoji="1" lang="ja-JP" altLang="en-US"/>
              <a:t>線形モデルの場合の尤度</a:t>
            </a:r>
          </a:p>
        </p:txBody>
      </p:sp>
      <p:sp>
        <p:nvSpPr>
          <p:cNvPr id="3" name="コンテンツ プレースホルダー 2">
            <a:extLst>
              <a:ext uri="{FF2B5EF4-FFF2-40B4-BE49-F238E27FC236}">
                <a16:creationId xmlns:a16="http://schemas.microsoft.com/office/drawing/2014/main" id="{71702B1D-D5F1-CD48-B800-AD966A75AFA6}"/>
              </a:ext>
            </a:extLst>
          </p:cNvPr>
          <p:cNvSpPr>
            <a:spLocks noGrp="1"/>
          </p:cNvSpPr>
          <p:nvPr>
            <p:ph idx="1"/>
          </p:nvPr>
        </p:nvSpPr>
        <p:spPr/>
        <p:txBody>
          <a:bodyPr/>
          <a:lstStyle/>
          <a:p>
            <a:pPr marL="0" indent="0">
              <a:buNone/>
            </a:pPr>
            <a:r>
              <a:rPr lang="ja-JP" altLang="en-US"/>
              <a:t>・尤度は</a:t>
            </a:r>
            <a:r>
              <a:rPr kumimoji="1" lang="ja-JP" altLang="en-US"/>
              <a:t>データが従う確率分布を用いて計算される．</a:t>
            </a:r>
            <a:endParaRPr kumimoji="1" lang="en-US" altLang="ja-JP" dirty="0"/>
          </a:p>
          <a:p>
            <a:pPr marL="0" indent="0">
              <a:buNone/>
            </a:pPr>
            <a:r>
              <a:rPr lang="ja-JP" altLang="en-US"/>
              <a:t>・線形モデルでは正規分布を用いた（</a:t>
            </a:r>
            <a:r>
              <a:rPr lang="en-US" altLang="ja-JP" dirty="0"/>
              <a:t>R</a:t>
            </a:r>
            <a:r>
              <a:rPr lang="ja-JP" altLang="en-US"/>
              <a:t>講習第</a:t>
            </a:r>
            <a:r>
              <a:rPr lang="en-US" altLang="ja-JP" dirty="0"/>
              <a:t>18</a:t>
            </a:r>
            <a:r>
              <a:rPr lang="ja-JP" altLang="en-US"/>
              <a:t>回参照）．</a:t>
            </a:r>
            <a:endParaRPr lang="en-US" altLang="ja-JP" dirty="0"/>
          </a:p>
        </p:txBody>
      </p:sp>
      <p:grpSp>
        <p:nvGrpSpPr>
          <p:cNvPr id="14" name="グループ化 13">
            <a:extLst>
              <a:ext uri="{FF2B5EF4-FFF2-40B4-BE49-F238E27FC236}">
                <a16:creationId xmlns:a16="http://schemas.microsoft.com/office/drawing/2014/main" id="{1297D840-A042-2341-9254-BB699D84B1B0}"/>
              </a:ext>
            </a:extLst>
          </p:cNvPr>
          <p:cNvGrpSpPr/>
          <p:nvPr/>
        </p:nvGrpSpPr>
        <p:grpSpPr>
          <a:xfrm>
            <a:off x="5822950" y="3697513"/>
            <a:ext cx="4752259" cy="3160487"/>
            <a:chOff x="5974976" y="2640784"/>
            <a:chExt cx="5941116" cy="4217216"/>
          </a:xfrm>
        </p:grpSpPr>
        <p:pic>
          <p:nvPicPr>
            <p:cNvPr id="4" name="図 3">
              <a:extLst>
                <a:ext uri="{FF2B5EF4-FFF2-40B4-BE49-F238E27FC236}">
                  <a16:creationId xmlns:a16="http://schemas.microsoft.com/office/drawing/2014/main" id="{F46C30FC-A736-DC47-B1A9-BA986C8852E7}"/>
                </a:ext>
              </a:extLst>
            </p:cNvPr>
            <p:cNvPicPr>
              <a:picLocks noChangeAspect="1"/>
            </p:cNvPicPr>
            <p:nvPr/>
          </p:nvPicPr>
          <p:blipFill>
            <a:blip r:embed="rId2"/>
            <a:stretch>
              <a:fillRect/>
            </a:stretch>
          </p:blipFill>
          <p:spPr>
            <a:xfrm>
              <a:off x="5974976" y="2640784"/>
              <a:ext cx="5679187" cy="3731014"/>
            </a:xfrm>
            <a:prstGeom prst="rect">
              <a:avLst/>
            </a:prstGeom>
          </p:spPr>
        </p:pic>
        <p:cxnSp>
          <p:nvCxnSpPr>
            <p:cNvPr id="5" name="直線矢印コネクタ 4">
              <a:extLst>
                <a:ext uri="{FF2B5EF4-FFF2-40B4-BE49-F238E27FC236}">
                  <a16:creationId xmlns:a16="http://schemas.microsoft.com/office/drawing/2014/main" id="{D81E5AD4-A4C2-A649-8BD6-D67F63C440E8}"/>
                </a:ext>
              </a:extLst>
            </p:cNvPr>
            <p:cNvCxnSpPr>
              <a:cxnSpLocks/>
            </p:cNvCxnSpPr>
            <p:nvPr/>
          </p:nvCxnSpPr>
          <p:spPr>
            <a:xfrm>
              <a:off x="6061472" y="6536337"/>
              <a:ext cx="559269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A1BB9071-3198-0948-8237-0A087620A50E}"/>
                </a:ext>
              </a:extLst>
            </p:cNvPr>
            <p:cNvCxnSpPr>
              <a:cxnSpLocks/>
            </p:cNvCxnSpPr>
            <p:nvPr/>
          </p:nvCxnSpPr>
          <p:spPr>
            <a:xfrm>
              <a:off x="8814143" y="2731425"/>
              <a:ext cx="0" cy="3797388"/>
            </a:xfrm>
            <a:prstGeom prst="line">
              <a:avLst/>
            </a:prstGeom>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8D1D8F4C-7999-EA4E-8210-BD31BF0E2615}"/>
                </a:ext>
              </a:extLst>
            </p:cNvPr>
            <p:cNvSpPr txBox="1"/>
            <p:nvPr/>
          </p:nvSpPr>
          <p:spPr>
            <a:xfrm>
              <a:off x="8606820" y="6488668"/>
              <a:ext cx="415498" cy="369332"/>
            </a:xfrm>
            <a:prstGeom prst="rect">
              <a:avLst/>
            </a:prstGeom>
            <a:noFill/>
          </p:spPr>
          <p:txBody>
            <a:bodyPr wrap="square" rtlCol="0">
              <a:spAutoFit/>
            </a:bodyPr>
            <a:lstStyle/>
            <a:p>
              <a:r>
                <a:rPr kumimoji="1" lang="en-US" altLang="ja-JP" dirty="0" err="1"/>
                <a:t>μ</a:t>
              </a:r>
              <a:endParaRPr kumimoji="1" lang="ja-JP" altLang="en-US"/>
            </a:p>
          </p:txBody>
        </p:sp>
        <p:cxnSp>
          <p:nvCxnSpPr>
            <p:cNvPr id="8" name="直線コネクタ 7">
              <a:extLst>
                <a:ext uri="{FF2B5EF4-FFF2-40B4-BE49-F238E27FC236}">
                  <a16:creationId xmlns:a16="http://schemas.microsoft.com/office/drawing/2014/main" id="{EB8A5244-E300-F049-86AF-77475D11179B}"/>
                </a:ext>
              </a:extLst>
            </p:cNvPr>
            <p:cNvCxnSpPr>
              <a:cxnSpLocks/>
            </p:cNvCxnSpPr>
            <p:nvPr/>
          </p:nvCxnSpPr>
          <p:spPr>
            <a:xfrm>
              <a:off x="8814570" y="4034931"/>
              <a:ext cx="54162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1EE9CEF-245E-F143-A969-C56E9DDE0DD9}"/>
                </a:ext>
              </a:extLst>
            </p:cNvPr>
            <p:cNvSpPr txBox="1"/>
            <p:nvPr/>
          </p:nvSpPr>
          <p:spPr>
            <a:xfrm>
              <a:off x="8857096" y="4034931"/>
              <a:ext cx="415498" cy="369332"/>
            </a:xfrm>
            <a:prstGeom prst="rect">
              <a:avLst/>
            </a:prstGeom>
            <a:noFill/>
          </p:spPr>
          <p:txBody>
            <a:bodyPr wrap="square" rtlCol="0">
              <a:spAutoFit/>
            </a:bodyPr>
            <a:lstStyle/>
            <a:p>
              <a:r>
                <a:rPr kumimoji="1" lang="en-US" altLang="ja-JP" dirty="0" err="1"/>
                <a:t>σ</a:t>
              </a:r>
              <a:endParaRPr kumimoji="1" lang="ja-JP" altLang="en-US"/>
            </a:p>
          </p:txBody>
        </p:sp>
        <p:sp>
          <p:nvSpPr>
            <p:cNvPr id="10" name="テキスト ボックス 9">
              <a:extLst>
                <a:ext uri="{FF2B5EF4-FFF2-40B4-BE49-F238E27FC236}">
                  <a16:creationId xmlns:a16="http://schemas.microsoft.com/office/drawing/2014/main" id="{560C71D3-5761-364B-A5F0-6127ECDE7974}"/>
                </a:ext>
              </a:extLst>
            </p:cNvPr>
            <p:cNvSpPr txBox="1"/>
            <p:nvPr/>
          </p:nvSpPr>
          <p:spPr>
            <a:xfrm>
              <a:off x="11619216" y="6383193"/>
              <a:ext cx="296876" cy="369332"/>
            </a:xfrm>
            <a:prstGeom prst="rect">
              <a:avLst/>
            </a:prstGeom>
            <a:noFill/>
          </p:spPr>
          <p:txBody>
            <a:bodyPr wrap="square" rtlCol="0">
              <a:spAutoFit/>
            </a:bodyPr>
            <a:lstStyle/>
            <a:p>
              <a:r>
                <a:rPr kumimoji="1" lang="en-US" altLang="ja-JP" dirty="0"/>
                <a:t>x</a:t>
              </a:r>
              <a:endParaRPr kumimoji="1" lang="ja-JP" altLang="en-US"/>
            </a:p>
          </p:txBody>
        </p:sp>
      </p:gr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884F0B8-5FF8-5342-8CA9-134F177F4CBC}"/>
                  </a:ext>
                </a:extLst>
              </p:cNvPr>
              <p:cNvSpPr txBox="1"/>
              <p:nvPr/>
            </p:nvSpPr>
            <p:spPr>
              <a:xfrm>
                <a:off x="1209266" y="4091969"/>
                <a:ext cx="6433654" cy="2084994"/>
              </a:xfrm>
              <a:prstGeom prst="rect">
                <a:avLst/>
              </a:prstGeom>
              <a:noFill/>
            </p:spPr>
            <p:txBody>
              <a:bodyPr wrap="square" rtlCol="0">
                <a:spAutoFit/>
              </a:bodyPr>
              <a:lstStyle/>
              <a:p>
                <a:r>
                  <a:rPr kumimoji="1" lang="ja-JP" altLang="en-US"/>
                  <a:t>正規分布は</a:t>
                </a:r>
                <a:r>
                  <a:rPr lang="ja-JP" altLang="en-US"/>
                  <a:t>左右対称釣鐘型の確率分布．</a:t>
                </a:r>
                <a:endParaRPr lang="en-US" altLang="ja-JP" dirty="0"/>
              </a:p>
              <a:p>
                <a:endParaRPr lang="en-US" altLang="ja-JP" dirty="0"/>
              </a:p>
              <a:p>
                <a:r>
                  <a:rPr lang="ja-JP" altLang="en-US"/>
                  <a:t>平均を</a:t>
                </a:r>
                <a:r>
                  <a:rPr lang="en-US" altLang="ja-JP" dirty="0" err="1"/>
                  <a:t>μ</a:t>
                </a:r>
                <a:r>
                  <a:rPr lang="ja-JP" altLang="en-US"/>
                  <a:t>、分散を</a:t>
                </a:r>
                <a:r>
                  <a:rPr lang="en-US" altLang="ja-JP" dirty="0"/>
                  <a:t>σ</a:t>
                </a:r>
                <a:r>
                  <a:rPr lang="en-US" altLang="ja-JP" baseline="30000" dirty="0"/>
                  <a:t>2</a:t>
                </a:r>
                <a:r>
                  <a:rPr lang="ja-JP" altLang="en-US"/>
                  <a:t>とすると</a:t>
                </a:r>
                <a:endParaRPr lang="en-US" altLang="ja-JP" dirty="0"/>
              </a:p>
              <a:p>
                <a:pPr lvl="1"/>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2</m:t>
                              </m:r>
                              <m:r>
                                <a:rPr lang="en-US" altLang="ja-JP" i="1">
                                  <a:latin typeface="Cambria Math" panose="02040503050406030204" pitchFamily="18" charset="0"/>
                                  <a:ea typeface="Cambria Math" panose="02040503050406030204" pitchFamily="18" charset="0"/>
                                </a:rPr>
                                <m:t>𝜋</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𝜎</m:t>
                                  </m:r>
                                </m:e>
                                <m:sup>
                                  <m:r>
                                    <a:rPr lang="en-US" altLang="ja-JP" i="1">
                                      <a:latin typeface="Cambria Math" panose="02040503050406030204" pitchFamily="18" charset="0"/>
                                      <a:ea typeface="Cambria Math" panose="02040503050406030204" pitchFamily="18" charset="0"/>
                                    </a:rPr>
                                    <m:t>2</m:t>
                                  </m:r>
                                </m:sup>
                              </m:sSup>
                            </m:e>
                          </m:rad>
                        </m:den>
                      </m:f>
                      <m:r>
                        <m:rPr>
                          <m:sty m:val="p"/>
                        </m:rPr>
                        <a:rPr lang="en-US" altLang="ja-JP">
                          <a:latin typeface="Cambria Math" panose="02040503050406030204" pitchFamily="18" charset="0"/>
                        </a:rPr>
                        <m:t>exp</m:t>
                      </m:r>
                      <m:r>
                        <a:rPr lang="en-US" altLang="ja-JP" i="1">
                          <a:latin typeface="Cambria Math" panose="02040503050406030204" pitchFamily="18" charset="0"/>
                        </a:rPr>
                        <m:t>⁡(−</m:t>
                      </m:r>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𝜇</m:t>
                              </m:r>
                              <m:r>
                                <a:rPr lang="en-US" altLang="ja-JP" i="1">
                                  <a:latin typeface="Cambria Math" panose="02040503050406030204" pitchFamily="18" charset="0"/>
                                </a:rPr>
                                <m:t>)</m:t>
                              </m:r>
                            </m:e>
                            <m:sup>
                              <m:r>
                                <a:rPr lang="en-US" altLang="ja-JP" i="1">
                                  <a:latin typeface="Cambria Math" panose="02040503050406030204" pitchFamily="18" charset="0"/>
                                </a:rPr>
                                <m:t>2</m:t>
                              </m:r>
                            </m:sup>
                          </m:sSup>
                        </m:num>
                        <m:den>
                          <m:r>
                            <a:rPr lang="en-US" altLang="ja-JP" i="1">
                              <a:latin typeface="Cambria Math" panose="02040503050406030204" pitchFamily="18" charset="0"/>
                            </a:rPr>
                            <m:t>2 </m:t>
                          </m:r>
                          <m:sSup>
                            <m:sSupPr>
                              <m:ctrlPr>
                                <a:rPr lang="en-US" altLang="ja-JP" i="1">
                                  <a:latin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𝜎</m:t>
                              </m:r>
                            </m:e>
                            <m:sup>
                              <m:r>
                                <a:rPr lang="en-US" altLang="ja-JP" i="1">
                                  <a:latin typeface="Cambria Math" panose="02040503050406030204" pitchFamily="18" charset="0"/>
                                </a:rPr>
                                <m:t>2</m:t>
                              </m:r>
                            </m:sup>
                          </m:sSup>
                        </m:den>
                      </m:f>
                      <m:r>
                        <a:rPr lang="en-US" altLang="ja-JP" i="1">
                          <a:latin typeface="Cambria Math" panose="02040503050406030204" pitchFamily="18" charset="0"/>
                        </a:rPr>
                        <m:t>)</m:t>
                      </m:r>
                    </m:oMath>
                  </m:oMathPara>
                </a14:m>
                <a:endParaRPr lang="en-US" altLang="ja-JP" dirty="0"/>
              </a:p>
              <a:p>
                <a:r>
                  <a:rPr lang="ja-JP" altLang="en-US"/>
                  <a:t>という関数で確率密度が表される．</a:t>
                </a:r>
                <a:endParaRPr lang="en-US" altLang="ja-JP" dirty="0"/>
              </a:p>
              <a:p>
                <a:endParaRPr kumimoji="1" lang="ja-JP" altLang="en-US"/>
              </a:p>
            </p:txBody>
          </p:sp>
        </mc:Choice>
        <mc:Fallback xmlns="">
          <p:sp>
            <p:nvSpPr>
              <p:cNvPr id="15" name="テキスト ボックス 14">
                <a:extLst>
                  <a:ext uri="{FF2B5EF4-FFF2-40B4-BE49-F238E27FC236}">
                    <a16:creationId xmlns:a16="http://schemas.microsoft.com/office/drawing/2014/main" id="{3884F0B8-5FF8-5342-8CA9-134F177F4CBC}"/>
                  </a:ext>
                </a:extLst>
              </p:cNvPr>
              <p:cNvSpPr txBox="1">
                <a:spLocks noRot="1" noChangeAspect="1" noMove="1" noResize="1" noEditPoints="1" noAdjustHandles="1" noChangeArrowheads="1" noChangeShapeType="1" noTextEdit="1"/>
              </p:cNvSpPr>
              <p:nvPr/>
            </p:nvSpPr>
            <p:spPr>
              <a:xfrm>
                <a:off x="1209266" y="4091969"/>
                <a:ext cx="6433654" cy="2084994"/>
              </a:xfrm>
              <a:prstGeom prst="rect">
                <a:avLst/>
              </a:prstGeom>
              <a:blipFill>
                <a:blip r:embed="rId3"/>
                <a:stretch>
                  <a:fillRect l="-789" t="-1212"/>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840359CF-DB60-C149-92EF-FEACAA0591B6}"/>
              </a:ext>
            </a:extLst>
          </p:cNvPr>
          <p:cNvSpPr txBox="1"/>
          <p:nvPr/>
        </p:nvSpPr>
        <p:spPr>
          <a:xfrm>
            <a:off x="1208926" y="6008517"/>
            <a:ext cx="3853940" cy="369332"/>
          </a:xfrm>
          <a:prstGeom prst="rect">
            <a:avLst/>
          </a:prstGeom>
          <a:noFill/>
        </p:spPr>
        <p:txBody>
          <a:bodyPr wrap="none" rtlCol="0">
            <a:spAutoFit/>
          </a:bodyPr>
          <a:lstStyle/>
          <a:p>
            <a:r>
              <a:rPr lang="en-US" altLang="ja-JP" dirty="0"/>
              <a:t>R </a:t>
            </a:r>
            <a:r>
              <a:rPr lang="ja-JP" altLang="en-US"/>
              <a:t>のコードでは</a:t>
            </a:r>
            <a:r>
              <a:rPr lang="en-US" altLang="ja-JP" dirty="0" err="1"/>
              <a:t>dnorm</a:t>
            </a:r>
            <a:r>
              <a:rPr lang="ja-JP" altLang="en-US"/>
              <a:t>関数を使用．</a:t>
            </a:r>
            <a:endParaRPr kumimoji="1" lang="ja-JP" altLang="en-US"/>
          </a:p>
        </p:txBody>
      </p:sp>
    </p:spTree>
    <p:extLst>
      <p:ext uri="{BB962C8B-B14F-4D97-AF65-F5344CB8AC3E}">
        <p14:creationId xmlns:p14="http://schemas.microsoft.com/office/powerpoint/2010/main" val="310145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 折れ線グラフ&#10;&#10;自動的に生成された説明">
            <a:extLst>
              <a:ext uri="{FF2B5EF4-FFF2-40B4-BE49-F238E27FC236}">
                <a16:creationId xmlns:a16="http://schemas.microsoft.com/office/drawing/2014/main" id="{C2FD1D35-6AF0-6C46-A449-1EC84C4CCC10}"/>
              </a:ext>
            </a:extLst>
          </p:cNvPr>
          <p:cNvPicPr>
            <a:picLocks noChangeAspect="1"/>
          </p:cNvPicPr>
          <p:nvPr/>
        </p:nvPicPr>
        <p:blipFill>
          <a:blip r:embed="rId2"/>
          <a:stretch>
            <a:fillRect/>
          </a:stretch>
        </p:blipFill>
        <p:spPr>
          <a:xfrm>
            <a:off x="7597243" y="2965443"/>
            <a:ext cx="5046137" cy="3882023"/>
          </a:xfrm>
          <a:prstGeom prst="rect">
            <a:avLst/>
          </a:prstGeom>
        </p:spPr>
      </p:pic>
      <p:sp>
        <p:nvSpPr>
          <p:cNvPr id="2" name="タイトル 1">
            <a:extLst>
              <a:ext uri="{FF2B5EF4-FFF2-40B4-BE49-F238E27FC236}">
                <a16:creationId xmlns:a16="http://schemas.microsoft.com/office/drawing/2014/main" id="{2915551D-8976-4847-BC05-27D6E91C5766}"/>
              </a:ext>
            </a:extLst>
          </p:cNvPr>
          <p:cNvSpPr>
            <a:spLocks noGrp="1"/>
          </p:cNvSpPr>
          <p:nvPr>
            <p:ph type="title"/>
          </p:nvPr>
        </p:nvSpPr>
        <p:spPr/>
        <p:txBody>
          <a:bodyPr/>
          <a:lstStyle/>
          <a:p>
            <a:r>
              <a:rPr kumimoji="1" lang="ja-JP" altLang="en-US"/>
              <a:t>カウントデータの場合（ポアソン分布）</a:t>
            </a:r>
          </a:p>
        </p:txBody>
      </p:sp>
      <p:sp>
        <p:nvSpPr>
          <p:cNvPr id="3" name="コンテンツ プレースホルダー 2">
            <a:extLst>
              <a:ext uri="{FF2B5EF4-FFF2-40B4-BE49-F238E27FC236}">
                <a16:creationId xmlns:a16="http://schemas.microsoft.com/office/drawing/2014/main" id="{69819F2E-BF72-DE4A-8327-59343577F593}"/>
              </a:ext>
            </a:extLst>
          </p:cNvPr>
          <p:cNvSpPr>
            <a:spLocks noGrp="1"/>
          </p:cNvSpPr>
          <p:nvPr>
            <p:ph idx="1"/>
          </p:nvPr>
        </p:nvSpPr>
        <p:spPr>
          <a:xfrm>
            <a:off x="781047" y="1639880"/>
            <a:ext cx="8105775" cy="4842461"/>
          </a:xfrm>
        </p:spPr>
        <p:txBody>
          <a:bodyPr>
            <a:normAutofit fontScale="62500" lnSpcReduction="20000"/>
          </a:bodyPr>
          <a:lstStyle/>
          <a:p>
            <a:r>
              <a:rPr kumimoji="1" lang="ja-JP" altLang="en-US"/>
              <a:t>一個体から複数個の真珠が採れるという貝を</a:t>
            </a:r>
            <a:r>
              <a:rPr kumimoji="1" lang="en-US" altLang="ja-JP" dirty="0"/>
              <a:t>10</a:t>
            </a:r>
            <a:r>
              <a:rPr kumimoji="1" lang="ja-JP" altLang="en-US"/>
              <a:t>匹手に入れた</a:t>
            </a:r>
            <a:r>
              <a:rPr lang="ja-JP" altLang="en-US"/>
              <a:t>．</a:t>
            </a:r>
            <a:endParaRPr kumimoji="1" lang="en-US" altLang="ja-JP" dirty="0"/>
          </a:p>
          <a:p>
            <a:endParaRPr lang="en-US" altLang="ja-JP" dirty="0"/>
          </a:p>
          <a:p>
            <a:r>
              <a:rPr kumimoji="1" lang="ja-JP" altLang="en-US"/>
              <a:t>早速取り出すと、それぞれ</a:t>
            </a:r>
            <a:r>
              <a:rPr kumimoji="1" lang="en-US" altLang="ja-JP" dirty="0"/>
              <a:t>1,2,1,3,0,2,3,4,2,1</a:t>
            </a:r>
            <a:r>
              <a:rPr kumimoji="1" lang="ja-JP" altLang="en-US"/>
              <a:t>個だった．期待値として一個体からいくつの真珠が採れる貝なのか？</a:t>
            </a:r>
            <a:endParaRPr kumimoji="1" lang="en-US" altLang="ja-JP" dirty="0"/>
          </a:p>
          <a:p>
            <a:endParaRPr lang="en-US" altLang="ja-JP" dirty="0"/>
          </a:p>
          <a:p>
            <a:r>
              <a:rPr kumimoji="1" lang="ja-JP" altLang="en-US"/>
              <a:t>カウントデータはポアソン分布に従ってばらつく．</a:t>
            </a:r>
            <a:endParaRPr lang="en-US" altLang="ja-JP" dirty="0"/>
          </a:p>
          <a:p>
            <a:pPr marL="0" indent="0">
              <a:buNone/>
            </a:pPr>
            <a:r>
              <a:rPr lang="ja-JP" altLang="en-US"/>
              <a:t>　</a:t>
            </a:r>
            <a:r>
              <a:rPr kumimoji="1" lang="ja-JP" altLang="en-US"/>
              <a:t>分布は左右対称ではない．</a:t>
            </a:r>
            <a:endParaRPr kumimoji="1" lang="en-US" altLang="ja-JP" dirty="0"/>
          </a:p>
          <a:p>
            <a:endParaRPr kumimoji="1" lang="en-US" altLang="ja-JP" dirty="0"/>
          </a:p>
          <a:p>
            <a:r>
              <a:rPr kumimoji="1" lang="ja-JP" altLang="en-US"/>
              <a:t>期待値として単位時間に</a:t>
            </a:r>
            <a:r>
              <a:rPr kumimoji="1" lang="en-US" altLang="ja-JP" dirty="0" err="1"/>
              <a:t>λ</a:t>
            </a:r>
            <a:r>
              <a:rPr kumimoji="1" lang="ja-JP" altLang="en-US"/>
              <a:t>回生じるある事象がある際、</a:t>
            </a:r>
            <a:endParaRPr kumimoji="1" lang="en-US" altLang="ja-JP" dirty="0"/>
          </a:p>
          <a:p>
            <a:pPr marL="0" indent="0">
              <a:buNone/>
            </a:pPr>
            <a:r>
              <a:rPr kumimoji="1" lang="en-US" altLang="ja-JP" dirty="0"/>
              <a:t>k</a:t>
            </a:r>
            <a:r>
              <a:rPr kumimoji="1" lang="ja-JP" altLang="en-US"/>
              <a:t>回の事象が観測される確率</a:t>
            </a:r>
            <a:r>
              <a:rPr kumimoji="1" lang="en-US" altLang="ja-JP" dirty="0"/>
              <a:t>P</a:t>
            </a:r>
            <a:r>
              <a:rPr kumimoji="1" lang="ja-JP" altLang="en-US"/>
              <a:t>は次の関数で表される．</a:t>
            </a:r>
            <a:endParaRPr kumimoji="1" lang="en-US" altLang="ja-JP" dirty="0"/>
          </a:p>
          <a:p>
            <a:pPr lvl="1"/>
            <a:r>
              <a:rPr lang="en-US" altLang="ja-JP" dirty="0"/>
              <a:t>P(k) = </a:t>
            </a:r>
            <a:r>
              <a:rPr lang="en-US" altLang="ja-JP" dirty="0" err="1"/>
              <a:t>λ</a:t>
            </a:r>
            <a:r>
              <a:rPr lang="en-US" altLang="ja-JP" baseline="30000" dirty="0" err="1"/>
              <a:t>k</a:t>
            </a:r>
            <a:r>
              <a:rPr lang="en-US" altLang="ja-JP" dirty="0"/>
              <a:t> exp(-</a:t>
            </a:r>
            <a:r>
              <a:rPr lang="en-US" altLang="ja-JP" dirty="0" err="1"/>
              <a:t>λ</a:t>
            </a:r>
            <a:r>
              <a:rPr lang="en-US" altLang="ja-JP" dirty="0"/>
              <a:t>)</a:t>
            </a:r>
            <a:r>
              <a:rPr lang="ja-JP" altLang="en-US"/>
              <a:t>／</a:t>
            </a:r>
            <a:r>
              <a:rPr lang="en-US" altLang="ja-JP" dirty="0"/>
              <a:t>k!</a:t>
            </a:r>
          </a:p>
          <a:p>
            <a:pPr marL="0" indent="0">
              <a:buNone/>
            </a:pPr>
            <a:endParaRPr kumimoji="1" lang="en-US" altLang="ja-JP" dirty="0"/>
          </a:p>
          <a:p>
            <a:r>
              <a:rPr kumimoji="1" lang="en-US" altLang="ja-JP" dirty="0" err="1"/>
              <a:t>λ</a:t>
            </a:r>
            <a:r>
              <a:rPr kumimoji="1" lang="ja-JP" altLang="en-US"/>
              <a:t>＝</a:t>
            </a:r>
            <a:r>
              <a:rPr kumimoji="1" lang="en-US" altLang="ja-JP" dirty="0"/>
              <a:t>3</a:t>
            </a:r>
            <a:r>
              <a:rPr kumimoji="1" lang="ja-JP" altLang="en-US"/>
              <a:t>とした場合の尤度は？</a:t>
            </a:r>
            <a:endParaRPr kumimoji="1" lang="en-US" altLang="ja-JP" dirty="0"/>
          </a:p>
          <a:p>
            <a:endParaRPr lang="en-US" altLang="ja-JP" dirty="0"/>
          </a:p>
          <a:p>
            <a:r>
              <a:rPr kumimoji="1" lang="en-US" altLang="ja-JP" dirty="0"/>
              <a:t>R</a:t>
            </a:r>
            <a:r>
              <a:rPr kumimoji="1" lang="ja-JP" altLang="en-US"/>
              <a:t>で</a:t>
            </a:r>
            <a:r>
              <a:rPr kumimoji="1" lang="en-US" altLang="ja-JP" dirty="0" err="1"/>
              <a:t>dpois</a:t>
            </a:r>
            <a:r>
              <a:rPr kumimoji="1" lang="ja-JP" altLang="en-US"/>
              <a:t>関数を使う</a:t>
            </a:r>
            <a:r>
              <a:rPr lang="ja-JP" altLang="en-US"/>
              <a:t>．</a:t>
            </a:r>
            <a:endParaRPr lang="en-US" altLang="ja-JP" dirty="0"/>
          </a:p>
          <a:p>
            <a:endParaRPr kumimoji="1" lang="en-US" altLang="ja-JP" dirty="0"/>
          </a:p>
          <a:p>
            <a:endParaRPr kumimoji="1" lang="ja-JP" altLang="en-US"/>
          </a:p>
        </p:txBody>
      </p:sp>
    </p:spTree>
    <p:extLst>
      <p:ext uri="{BB962C8B-B14F-4D97-AF65-F5344CB8AC3E}">
        <p14:creationId xmlns:p14="http://schemas.microsoft.com/office/powerpoint/2010/main" val="3280728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451D1C-8C60-B24B-8E0F-061B2D1E9508}"/>
              </a:ext>
            </a:extLst>
          </p:cNvPr>
          <p:cNvSpPr>
            <a:spLocks noGrp="1"/>
          </p:cNvSpPr>
          <p:nvPr>
            <p:ph type="title"/>
          </p:nvPr>
        </p:nvSpPr>
        <p:spPr/>
        <p:txBody>
          <a:bodyPr/>
          <a:lstStyle/>
          <a:p>
            <a:r>
              <a:rPr kumimoji="1" lang="ja-JP" altLang="en-US"/>
              <a:t>誤差構造に合わせて最尤推定</a:t>
            </a:r>
          </a:p>
        </p:txBody>
      </p:sp>
      <p:sp>
        <p:nvSpPr>
          <p:cNvPr id="3" name="コンテンツ プレースホルダー 2">
            <a:extLst>
              <a:ext uri="{FF2B5EF4-FFF2-40B4-BE49-F238E27FC236}">
                <a16:creationId xmlns:a16="http://schemas.microsoft.com/office/drawing/2014/main" id="{7CC6B23D-A602-BD42-8172-A5E2DF35AA4B}"/>
              </a:ext>
            </a:extLst>
          </p:cNvPr>
          <p:cNvSpPr>
            <a:spLocks noGrp="1"/>
          </p:cNvSpPr>
          <p:nvPr>
            <p:ph idx="1"/>
          </p:nvPr>
        </p:nvSpPr>
        <p:spPr/>
        <p:txBody>
          <a:bodyPr/>
          <a:lstStyle/>
          <a:p>
            <a:r>
              <a:rPr lang="ja-JP" altLang="en-US"/>
              <a:t>目的変数がどんな確率分布に従うかがわかれば、尤度関数を定義できる．</a:t>
            </a:r>
            <a:endParaRPr lang="en-US" altLang="ja-JP" dirty="0"/>
          </a:p>
          <a:p>
            <a:endParaRPr kumimoji="1" lang="en-US" altLang="ja-JP" dirty="0"/>
          </a:p>
          <a:p>
            <a:r>
              <a:rPr lang="ja-JP" altLang="en-US"/>
              <a:t>定義した尤度関数にデータを入れると尤度が計算できる．</a:t>
            </a:r>
            <a:endParaRPr lang="en-US" altLang="ja-JP" dirty="0"/>
          </a:p>
          <a:p>
            <a:endParaRPr lang="en-US" altLang="ja-JP" dirty="0"/>
          </a:p>
          <a:p>
            <a:r>
              <a:rPr lang="ja-JP" altLang="en-US"/>
              <a:t>尤度が最も高くなる（仮定したモデルによって観測値が得られる確率が一番大きくなる）ような確率分布のパラメータ、説明変数の係数を推定． </a:t>
            </a:r>
            <a:endParaRPr lang="en-US" altLang="ja-JP" dirty="0"/>
          </a:p>
          <a:p>
            <a:pPr marL="0" indent="0">
              <a:buNone/>
            </a:pPr>
            <a:r>
              <a:rPr lang="en-US" altLang="ja-JP" dirty="0"/>
              <a:t>	</a:t>
            </a:r>
            <a:r>
              <a:rPr lang="ja-JP" altLang="en-US"/>
              <a:t>→最尤推定</a:t>
            </a:r>
            <a:endParaRPr lang="en-US" altLang="ja-JP" dirty="0"/>
          </a:p>
        </p:txBody>
      </p:sp>
    </p:spTree>
    <p:extLst>
      <p:ext uri="{BB962C8B-B14F-4D97-AF65-F5344CB8AC3E}">
        <p14:creationId xmlns:p14="http://schemas.microsoft.com/office/powerpoint/2010/main" val="2687338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20B1D-707A-5B49-88DA-0BEE7D20B050}"/>
              </a:ext>
            </a:extLst>
          </p:cNvPr>
          <p:cNvSpPr>
            <a:spLocks noGrp="1"/>
          </p:cNvSpPr>
          <p:nvPr>
            <p:ph type="title"/>
          </p:nvPr>
        </p:nvSpPr>
        <p:spPr/>
        <p:txBody>
          <a:bodyPr/>
          <a:lstStyle/>
          <a:p>
            <a:r>
              <a:rPr kumimoji="1" lang="ja-JP" altLang="en-US"/>
              <a:t>誤差構造の分類</a:t>
            </a:r>
          </a:p>
        </p:txBody>
      </p:sp>
      <p:sp>
        <p:nvSpPr>
          <p:cNvPr id="3" name="コンテンツ プレースホルダー 2">
            <a:extLst>
              <a:ext uri="{FF2B5EF4-FFF2-40B4-BE49-F238E27FC236}">
                <a16:creationId xmlns:a16="http://schemas.microsoft.com/office/drawing/2014/main" id="{A9FDD05E-3C94-8D4B-B446-DD4C209131A1}"/>
              </a:ext>
            </a:extLst>
          </p:cNvPr>
          <p:cNvSpPr>
            <a:spLocks noGrp="1"/>
          </p:cNvSpPr>
          <p:nvPr>
            <p:ph idx="1"/>
          </p:nvPr>
        </p:nvSpPr>
        <p:spPr/>
        <p:txBody>
          <a:bodyPr/>
          <a:lstStyle/>
          <a:p>
            <a:r>
              <a:rPr kumimoji="1" lang="ja-JP" altLang="en-US"/>
              <a:t>目的変数の性質によって誤差構造の分布は異なる．</a:t>
            </a:r>
            <a:endParaRPr kumimoji="1" lang="en-US" altLang="ja-JP" dirty="0"/>
          </a:p>
          <a:p>
            <a:endParaRPr lang="en-US" altLang="ja-JP" dirty="0"/>
          </a:p>
        </p:txBody>
      </p:sp>
      <p:sp>
        <p:nvSpPr>
          <p:cNvPr id="4" name="テキスト ボックス 3">
            <a:extLst>
              <a:ext uri="{FF2B5EF4-FFF2-40B4-BE49-F238E27FC236}">
                <a16:creationId xmlns:a16="http://schemas.microsoft.com/office/drawing/2014/main" id="{E9E76EA9-B89D-984D-A2EA-DD734C76C05B}"/>
              </a:ext>
            </a:extLst>
          </p:cNvPr>
          <p:cNvSpPr txBox="1"/>
          <p:nvPr/>
        </p:nvSpPr>
        <p:spPr>
          <a:xfrm>
            <a:off x="5210781" y="2400558"/>
            <a:ext cx="1620957" cy="523220"/>
          </a:xfrm>
          <a:prstGeom prst="rect">
            <a:avLst/>
          </a:prstGeom>
          <a:noFill/>
        </p:spPr>
        <p:txBody>
          <a:bodyPr wrap="none" rtlCol="0">
            <a:spAutoFit/>
          </a:bodyPr>
          <a:lstStyle/>
          <a:p>
            <a:r>
              <a:rPr lang="ja-JP" altLang="en-US" sz="2800"/>
              <a:t>目的変数</a:t>
            </a:r>
            <a:endParaRPr kumimoji="1" lang="ja-JP" altLang="en-US" sz="2800"/>
          </a:p>
        </p:txBody>
      </p:sp>
      <p:sp>
        <p:nvSpPr>
          <p:cNvPr id="5" name="テキスト ボックス 4">
            <a:extLst>
              <a:ext uri="{FF2B5EF4-FFF2-40B4-BE49-F238E27FC236}">
                <a16:creationId xmlns:a16="http://schemas.microsoft.com/office/drawing/2014/main" id="{54AC50BB-8ECC-E34F-B157-ED77F233F735}"/>
              </a:ext>
            </a:extLst>
          </p:cNvPr>
          <p:cNvSpPr txBox="1"/>
          <p:nvPr/>
        </p:nvSpPr>
        <p:spPr>
          <a:xfrm>
            <a:off x="7215921" y="2905780"/>
            <a:ext cx="1297150" cy="523220"/>
          </a:xfrm>
          <a:prstGeom prst="rect">
            <a:avLst/>
          </a:prstGeom>
          <a:noFill/>
        </p:spPr>
        <p:txBody>
          <a:bodyPr wrap="none" rtlCol="0">
            <a:spAutoFit/>
          </a:bodyPr>
          <a:lstStyle/>
          <a:p>
            <a:r>
              <a:rPr lang="ja-JP" altLang="en-US" sz="2800"/>
              <a:t>連続値</a:t>
            </a:r>
            <a:endParaRPr kumimoji="1" lang="ja-JP" altLang="en-US" sz="2800"/>
          </a:p>
        </p:txBody>
      </p:sp>
      <p:sp>
        <p:nvSpPr>
          <p:cNvPr id="6" name="テキスト ボックス 5">
            <a:extLst>
              <a:ext uri="{FF2B5EF4-FFF2-40B4-BE49-F238E27FC236}">
                <a16:creationId xmlns:a16="http://schemas.microsoft.com/office/drawing/2014/main" id="{F8E07C2F-BBBA-D647-8A78-89705588FDE4}"/>
              </a:ext>
            </a:extLst>
          </p:cNvPr>
          <p:cNvSpPr txBox="1"/>
          <p:nvPr/>
        </p:nvSpPr>
        <p:spPr>
          <a:xfrm>
            <a:off x="3529447" y="2918480"/>
            <a:ext cx="1297150" cy="523220"/>
          </a:xfrm>
          <a:prstGeom prst="rect">
            <a:avLst/>
          </a:prstGeom>
          <a:noFill/>
        </p:spPr>
        <p:txBody>
          <a:bodyPr wrap="none" rtlCol="0">
            <a:spAutoFit/>
          </a:bodyPr>
          <a:lstStyle/>
          <a:p>
            <a:r>
              <a:rPr lang="ja-JP" altLang="en-US" sz="2800"/>
              <a:t>離散値</a:t>
            </a:r>
            <a:endParaRPr kumimoji="1" lang="ja-JP" altLang="en-US" sz="2800"/>
          </a:p>
        </p:txBody>
      </p:sp>
      <p:sp>
        <p:nvSpPr>
          <p:cNvPr id="7" name="テキスト ボックス 6">
            <a:extLst>
              <a:ext uri="{FF2B5EF4-FFF2-40B4-BE49-F238E27FC236}">
                <a16:creationId xmlns:a16="http://schemas.microsoft.com/office/drawing/2014/main" id="{DC14D0CE-29ED-6D42-9684-3B4D864ABD73}"/>
              </a:ext>
            </a:extLst>
          </p:cNvPr>
          <p:cNvSpPr txBox="1"/>
          <p:nvPr/>
        </p:nvSpPr>
        <p:spPr>
          <a:xfrm>
            <a:off x="2066069" y="3894357"/>
            <a:ext cx="1261884" cy="523220"/>
          </a:xfrm>
          <a:prstGeom prst="rect">
            <a:avLst/>
          </a:prstGeom>
          <a:noFill/>
        </p:spPr>
        <p:txBody>
          <a:bodyPr wrap="none" rtlCol="0">
            <a:spAutoFit/>
          </a:bodyPr>
          <a:lstStyle/>
          <a:p>
            <a:r>
              <a:rPr lang="ja-JP" altLang="en-US" sz="2800"/>
              <a:t>整数値</a:t>
            </a:r>
            <a:endParaRPr kumimoji="1" lang="ja-JP" altLang="en-US" sz="2800"/>
          </a:p>
        </p:txBody>
      </p:sp>
      <p:sp>
        <p:nvSpPr>
          <p:cNvPr id="8" name="テキスト ボックス 7">
            <a:extLst>
              <a:ext uri="{FF2B5EF4-FFF2-40B4-BE49-F238E27FC236}">
                <a16:creationId xmlns:a16="http://schemas.microsoft.com/office/drawing/2014/main" id="{AF4D5619-9745-B54B-AA77-162275796F69}"/>
              </a:ext>
            </a:extLst>
          </p:cNvPr>
          <p:cNvSpPr txBox="1"/>
          <p:nvPr/>
        </p:nvSpPr>
        <p:spPr>
          <a:xfrm>
            <a:off x="4742663" y="3870523"/>
            <a:ext cx="902811" cy="523220"/>
          </a:xfrm>
          <a:prstGeom prst="rect">
            <a:avLst/>
          </a:prstGeom>
          <a:noFill/>
        </p:spPr>
        <p:txBody>
          <a:bodyPr wrap="none" rtlCol="0">
            <a:spAutoFit/>
          </a:bodyPr>
          <a:lstStyle/>
          <a:p>
            <a:r>
              <a:rPr kumimoji="1" lang="ja-JP" altLang="en-US" sz="2800"/>
              <a:t>二値</a:t>
            </a:r>
          </a:p>
        </p:txBody>
      </p:sp>
      <p:cxnSp>
        <p:nvCxnSpPr>
          <p:cNvPr id="10" name="直線矢印コネクタ 9">
            <a:extLst>
              <a:ext uri="{FF2B5EF4-FFF2-40B4-BE49-F238E27FC236}">
                <a16:creationId xmlns:a16="http://schemas.microsoft.com/office/drawing/2014/main" id="{BCF6CA16-8690-CA45-B501-2AF267559D17}"/>
              </a:ext>
            </a:extLst>
          </p:cNvPr>
          <p:cNvCxnSpPr>
            <a:stCxn id="4" idx="2"/>
          </p:cNvCxnSpPr>
          <p:nvPr/>
        </p:nvCxnSpPr>
        <p:spPr>
          <a:xfrm flipH="1">
            <a:off x="3975100" y="2923778"/>
            <a:ext cx="2046160" cy="1010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81D03C7-B116-DB43-8BA4-F42B5D0BE855}"/>
              </a:ext>
            </a:extLst>
          </p:cNvPr>
          <p:cNvCxnSpPr>
            <a:cxnSpLocks/>
          </p:cNvCxnSpPr>
          <p:nvPr/>
        </p:nvCxnSpPr>
        <p:spPr>
          <a:xfrm flipH="1">
            <a:off x="2387600" y="4043620"/>
            <a:ext cx="1524597" cy="782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0B13BF6-7660-574C-BBFE-D2CB1234602B}"/>
              </a:ext>
            </a:extLst>
          </p:cNvPr>
          <p:cNvCxnSpPr>
            <a:cxnSpLocks/>
          </p:cNvCxnSpPr>
          <p:nvPr/>
        </p:nvCxnSpPr>
        <p:spPr>
          <a:xfrm>
            <a:off x="4102399" y="4043620"/>
            <a:ext cx="1627009" cy="782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2C7FD314-81A1-F846-901C-AD7A2E9A19EF}"/>
              </a:ext>
            </a:extLst>
          </p:cNvPr>
          <p:cNvCxnSpPr>
            <a:cxnSpLocks/>
          </p:cNvCxnSpPr>
          <p:nvPr/>
        </p:nvCxnSpPr>
        <p:spPr>
          <a:xfrm>
            <a:off x="6096000" y="2913717"/>
            <a:ext cx="2628900" cy="956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93DC755B-13EB-5647-9999-EF6FFACD79B8}"/>
              </a:ext>
            </a:extLst>
          </p:cNvPr>
          <p:cNvSpPr txBox="1"/>
          <p:nvPr/>
        </p:nvSpPr>
        <p:spPr>
          <a:xfrm>
            <a:off x="6269895" y="3892967"/>
            <a:ext cx="2021707" cy="523220"/>
          </a:xfrm>
          <a:prstGeom prst="rect">
            <a:avLst/>
          </a:prstGeom>
          <a:noFill/>
        </p:spPr>
        <p:txBody>
          <a:bodyPr wrap="none" rtlCol="0">
            <a:spAutoFit/>
          </a:bodyPr>
          <a:lstStyle/>
          <a:p>
            <a:r>
              <a:rPr kumimoji="1" lang="en-US" altLang="ja-JP" sz="2800" dirty="0"/>
              <a:t>0−1</a:t>
            </a:r>
            <a:r>
              <a:rPr kumimoji="1" lang="ja-JP" altLang="en-US" sz="2800"/>
              <a:t>の範囲</a:t>
            </a:r>
          </a:p>
        </p:txBody>
      </p:sp>
      <p:cxnSp>
        <p:nvCxnSpPr>
          <p:cNvPr id="19" name="直線矢印コネクタ 18">
            <a:extLst>
              <a:ext uri="{FF2B5EF4-FFF2-40B4-BE49-F238E27FC236}">
                <a16:creationId xmlns:a16="http://schemas.microsoft.com/office/drawing/2014/main" id="{BDA3C12E-7B72-A444-A039-6409484CE94F}"/>
              </a:ext>
            </a:extLst>
          </p:cNvPr>
          <p:cNvCxnSpPr>
            <a:cxnSpLocks/>
          </p:cNvCxnSpPr>
          <p:nvPr/>
        </p:nvCxnSpPr>
        <p:spPr>
          <a:xfrm flipH="1">
            <a:off x="7100361" y="4043620"/>
            <a:ext cx="1602041" cy="85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B07DC3E1-A11B-2243-9838-84C7803F6584}"/>
              </a:ext>
            </a:extLst>
          </p:cNvPr>
          <p:cNvCxnSpPr>
            <a:cxnSpLocks/>
          </p:cNvCxnSpPr>
          <p:nvPr/>
        </p:nvCxnSpPr>
        <p:spPr>
          <a:xfrm>
            <a:off x="9134483" y="4043620"/>
            <a:ext cx="1627009" cy="782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06213275-364F-3E4D-ACDB-A4B662764D55}"/>
              </a:ext>
            </a:extLst>
          </p:cNvPr>
          <p:cNvSpPr txBox="1"/>
          <p:nvPr/>
        </p:nvSpPr>
        <p:spPr>
          <a:xfrm>
            <a:off x="9421492" y="3908683"/>
            <a:ext cx="2898550" cy="523220"/>
          </a:xfrm>
          <a:prstGeom prst="rect">
            <a:avLst/>
          </a:prstGeom>
          <a:noFill/>
        </p:spPr>
        <p:txBody>
          <a:bodyPr wrap="none" rtlCol="0">
            <a:spAutoFit/>
          </a:bodyPr>
          <a:lstStyle/>
          <a:p>
            <a:r>
              <a:rPr kumimoji="1" lang="en-US" altLang="ja-JP" sz="2800" dirty="0"/>
              <a:t>0</a:t>
            </a:r>
            <a:r>
              <a:rPr kumimoji="1" lang="ja-JP" altLang="en-US" sz="2800"/>
              <a:t>以下にならない</a:t>
            </a:r>
          </a:p>
        </p:txBody>
      </p:sp>
      <p:cxnSp>
        <p:nvCxnSpPr>
          <p:cNvPr id="24" name="直線矢印コネクタ 23">
            <a:extLst>
              <a:ext uri="{FF2B5EF4-FFF2-40B4-BE49-F238E27FC236}">
                <a16:creationId xmlns:a16="http://schemas.microsoft.com/office/drawing/2014/main" id="{06FE82DF-0755-7847-9CC1-D1B57C25534A}"/>
              </a:ext>
            </a:extLst>
          </p:cNvPr>
          <p:cNvCxnSpPr>
            <a:cxnSpLocks/>
          </p:cNvCxnSpPr>
          <p:nvPr/>
        </p:nvCxnSpPr>
        <p:spPr>
          <a:xfrm>
            <a:off x="8870826" y="4029799"/>
            <a:ext cx="263657" cy="897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B241AF76-21FD-2943-8D98-DCAAC389DF5F}"/>
              </a:ext>
            </a:extLst>
          </p:cNvPr>
          <p:cNvSpPr txBox="1"/>
          <p:nvPr/>
        </p:nvSpPr>
        <p:spPr>
          <a:xfrm>
            <a:off x="8460026" y="4227334"/>
            <a:ext cx="902811" cy="523220"/>
          </a:xfrm>
          <a:prstGeom prst="rect">
            <a:avLst/>
          </a:prstGeom>
          <a:noFill/>
        </p:spPr>
        <p:txBody>
          <a:bodyPr wrap="none" rtlCol="0">
            <a:spAutoFit/>
          </a:bodyPr>
          <a:lstStyle/>
          <a:p>
            <a:r>
              <a:rPr kumimoji="1" lang="ja-JP" altLang="en-US" sz="2800"/>
              <a:t>無限</a:t>
            </a:r>
          </a:p>
        </p:txBody>
      </p:sp>
      <p:sp>
        <p:nvSpPr>
          <p:cNvPr id="28" name="テキスト ボックス 27">
            <a:extLst>
              <a:ext uri="{FF2B5EF4-FFF2-40B4-BE49-F238E27FC236}">
                <a16:creationId xmlns:a16="http://schemas.microsoft.com/office/drawing/2014/main" id="{6F3CEA3F-63EC-5449-8545-E87966050272}"/>
              </a:ext>
            </a:extLst>
          </p:cNvPr>
          <p:cNvSpPr txBox="1"/>
          <p:nvPr/>
        </p:nvSpPr>
        <p:spPr>
          <a:xfrm>
            <a:off x="1180534" y="4910099"/>
            <a:ext cx="3057247" cy="954107"/>
          </a:xfrm>
          <a:prstGeom prst="rect">
            <a:avLst/>
          </a:prstGeom>
          <a:noFill/>
        </p:spPr>
        <p:txBody>
          <a:bodyPr wrap="none" rtlCol="0">
            <a:spAutoFit/>
          </a:bodyPr>
          <a:lstStyle/>
          <a:p>
            <a:r>
              <a:rPr lang="ja-JP" altLang="en-US" sz="2800"/>
              <a:t>ポアソン分布、</a:t>
            </a:r>
            <a:endParaRPr lang="en-US" altLang="ja-JP" sz="2800" dirty="0"/>
          </a:p>
          <a:p>
            <a:r>
              <a:rPr kumimoji="1" lang="ja-JP" altLang="en-US" sz="2800"/>
              <a:t>負の二項分布など</a:t>
            </a:r>
          </a:p>
        </p:txBody>
      </p:sp>
      <p:sp>
        <p:nvSpPr>
          <p:cNvPr id="29" name="テキスト ボックス 28">
            <a:extLst>
              <a:ext uri="{FF2B5EF4-FFF2-40B4-BE49-F238E27FC236}">
                <a16:creationId xmlns:a16="http://schemas.microsoft.com/office/drawing/2014/main" id="{B6F2141C-9061-BD4D-B61B-ABDA1F58D6CA}"/>
              </a:ext>
            </a:extLst>
          </p:cNvPr>
          <p:cNvSpPr txBox="1"/>
          <p:nvPr/>
        </p:nvSpPr>
        <p:spPr>
          <a:xfrm>
            <a:off x="5558306" y="4999097"/>
            <a:ext cx="1620957" cy="523220"/>
          </a:xfrm>
          <a:prstGeom prst="rect">
            <a:avLst/>
          </a:prstGeom>
          <a:noFill/>
        </p:spPr>
        <p:txBody>
          <a:bodyPr wrap="none" rtlCol="0">
            <a:spAutoFit/>
          </a:bodyPr>
          <a:lstStyle/>
          <a:p>
            <a:r>
              <a:rPr kumimoji="1" lang="ja-JP" altLang="en-US" sz="2800"/>
              <a:t>二項分布</a:t>
            </a:r>
          </a:p>
        </p:txBody>
      </p:sp>
      <p:sp>
        <p:nvSpPr>
          <p:cNvPr id="30" name="テキスト ボックス 29">
            <a:extLst>
              <a:ext uri="{FF2B5EF4-FFF2-40B4-BE49-F238E27FC236}">
                <a16:creationId xmlns:a16="http://schemas.microsoft.com/office/drawing/2014/main" id="{19BEAE8F-C280-9446-B6DE-2C0380CD5816}"/>
              </a:ext>
            </a:extLst>
          </p:cNvPr>
          <p:cNvSpPr txBox="1"/>
          <p:nvPr/>
        </p:nvSpPr>
        <p:spPr>
          <a:xfrm>
            <a:off x="7931883" y="5062151"/>
            <a:ext cx="1620957" cy="523220"/>
          </a:xfrm>
          <a:prstGeom prst="rect">
            <a:avLst/>
          </a:prstGeom>
          <a:noFill/>
        </p:spPr>
        <p:txBody>
          <a:bodyPr wrap="none" rtlCol="0">
            <a:spAutoFit/>
          </a:bodyPr>
          <a:lstStyle/>
          <a:p>
            <a:r>
              <a:rPr lang="ja-JP" altLang="en-US" sz="2800"/>
              <a:t>正規</a:t>
            </a:r>
            <a:r>
              <a:rPr kumimoji="1" lang="ja-JP" altLang="en-US" sz="2800"/>
              <a:t>分布</a:t>
            </a:r>
            <a:endParaRPr kumimoji="1" lang="en-US" altLang="ja-JP" sz="2800" dirty="0"/>
          </a:p>
        </p:txBody>
      </p:sp>
      <p:sp>
        <p:nvSpPr>
          <p:cNvPr id="32" name="テキスト ボックス 31">
            <a:extLst>
              <a:ext uri="{FF2B5EF4-FFF2-40B4-BE49-F238E27FC236}">
                <a16:creationId xmlns:a16="http://schemas.microsoft.com/office/drawing/2014/main" id="{AAB8016B-3EE6-9B4A-95EC-3CDE4D959753}"/>
              </a:ext>
            </a:extLst>
          </p:cNvPr>
          <p:cNvSpPr txBox="1"/>
          <p:nvPr/>
        </p:nvSpPr>
        <p:spPr>
          <a:xfrm>
            <a:off x="9915178" y="4932432"/>
            <a:ext cx="2339102" cy="954107"/>
          </a:xfrm>
          <a:prstGeom prst="rect">
            <a:avLst/>
          </a:prstGeom>
          <a:noFill/>
        </p:spPr>
        <p:txBody>
          <a:bodyPr wrap="none" rtlCol="0">
            <a:spAutoFit/>
          </a:bodyPr>
          <a:lstStyle/>
          <a:p>
            <a:r>
              <a:rPr lang="ja-JP" altLang="en-US" sz="2800"/>
              <a:t>ガンマ</a:t>
            </a:r>
            <a:r>
              <a:rPr kumimoji="1" lang="ja-JP" altLang="en-US" sz="2800"/>
              <a:t>分布</a:t>
            </a:r>
            <a:endParaRPr kumimoji="1" lang="en-US" altLang="ja-JP" sz="2800" dirty="0"/>
          </a:p>
          <a:p>
            <a:r>
              <a:rPr lang="ja-JP" altLang="en-US" sz="2800"/>
              <a:t>対数正規分布</a:t>
            </a:r>
          </a:p>
        </p:txBody>
      </p:sp>
      <p:sp>
        <p:nvSpPr>
          <p:cNvPr id="33" name="テキスト ボックス 32">
            <a:extLst>
              <a:ext uri="{FF2B5EF4-FFF2-40B4-BE49-F238E27FC236}">
                <a16:creationId xmlns:a16="http://schemas.microsoft.com/office/drawing/2014/main" id="{5C190CE4-2BDA-9546-8DAC-987DBED325E5}"/>
              </a:ext>
            </a:extLst>
          </p:cNvPr>
          <p:cNvSpPr txBox="1"/>
          <p:nvPr/>
        </p:nvSpPr>
        <p:spPr>
          <a:xfrm>
            <a:off x="7131348" y="6518164"/>
            <a:ext cx="5119644" cy="369332"/>
          </a:xfrm>
          <a:prstGeom prst="rect">
            <a:avLst/>
          </a:prstGeom>
          <a:noFill/>
        </p:spPr>
        <p:txBody>
          <a:bodyPr wrap="square" rtlCol="0">
            <a:spAutoFit/>
          </a:bodyPr>
          <a:lstStyle/>
          <a:p>
            <a:r>
              <a:rPr kumimoji="1" lang="ja-JP" altLang="en-US"/>
              <a:t>大東</a:t>
            </a:r>
            <a:r>
              <a:rPr lang="en-US" altLang="ja-JP" dirty="0"/>
              <a:t>(2010)</a:t>
            </a:r>
            <a:r>
              <a:rPr kumimoji="1" lang="en-US" altLang="ja-JP" dirty="0"/>
              <a:t> </a:t>
            </a:r>
            <a:r>
              <a:rPr lang="ja-JP" altLang="en-US"/>
              <a:t>雑草研究 </a:t>
            </a:r>
            <a:r>
              <a:rPr lang="en-US" altLang="ja-JP" dirty="0"/>
              <a:t>Vol. 5(5 4)268 ~ 274.</a:t>
            </a:r>
            <a:r>
              <a:rPr kumimoji="1" lang="ja-JP" altLang="en-US"/>
              <a:t>改変</a:t>
            </a:r>
          </a:p>
        </p:txBody>
      </p:sp>
      <p:sp>
        <p:nvSpPr>
          <p:cNvPr id="12" name="テキスト ボックス 11">
            <a:extLst>
              <a:ext uri="{FF2B5EF4-FFF2-40B4-BE49-F238E27FC236}">
                <a16:creationId xmlns:a16="http://schemas.microsoft.com/office/drawing/2014/main" id="{F0F57E9E-AEC6-5844-BDEC-04DE32F4E255}"/>
              </a:ext>
            </a:extLst>
          </p:cNvPr>
          <p:cNvSpPr txBox="1"/>
          <p:nvPr/>
        </p:nvSpPr>
        <p:spPr>
          <a:xfrm>
            <a:off x="-54076" y="5900253"/>
            <a:ext cx="8494633" cy="646331"/>
          </a:xfrm>
          <a:prstGeom prst="rect">
            <a:avLst/>
          </a:prstGeom>
          <a:noFill/>
        </p:spPr>
        <p:txBody>
          <a:bodyPr wrap="none" rtlCol="0">
            <a:spAutoFit/>
          </a:bodyPr>
          <a:lstStyle/>
          <a:p>
            <a:r>
              <a:rPr kumimoji="1" lang="ja-JP" altLang="en-US">
                <a:solidFill>
                  <a:srgbClr val="002060"/>
                </a:solidFill>
                <a:highlight>
                  <a:srgbClr val="C0C0C0"/>
                </a:highlight>
              </a:rPr>
              <a:t>注）</a:t>
            </a:r>
            <a:r>
              <a:rPr lang="ja-JP" altLang="en-US">
                <a:solidFill>
                  <a:srgbClr val="002060"/>
                </a:solidFill>
                <a:highlight>
                  <a:srgbClr val="C0C0C0"/>
                </a:highlight>
              </a:rPr>
              <a:t>目的変数が連続値</a:t>
            </a:r>
            <a:r>
              <a:rPr lang="en-US" altLang="ja-JP" dirty="0">
                <a:solidFill>
                  <a:srgbClr val="002060"/>
                </a:solidFill>
                <a:highlight>
                  <a:srgbClr val="C0C0C0"/>
                </a:highlight>
              </a:rPr>
              <a:t>(0-1)</a:t>
            </a:r>
            <a:r>
              <a:rPr lang="ja-JP" altLang="en-US">
                <a:solidFill>
                  <a:srgbClr val="002060"/>
                </a:solidFill>
                <a:highlight>
                  <a:srgbClr val="C0C0C0"/>
                </a:highlight>
              </a:rPr>
              <a:t>で割合データになっている時、</a:t>
            </a:r>
            <a:endParaRPr lang="en-US" altLang="ja-JP" dirty="0">
              <a:solidFill>
                <a:srgbClr val="002060"/>
              </a:solidFill>
              <a:highlight>
                <a:srgbClr val="C0C0C0"/>
              </a:highlight>
            </a:endParaRPr>
          </a:p>
          <a:p>
            <a:r>
              <a:rPr lang="ja-JP" altLang="en-US">
                <a:solidFill>
                  <a:srgbClr val="002060"/>
                </a:solidFill>
                <a:highlight>
                  <a:srgbClr val="C0C0C0"/>
                </a:highlight>
              </a:rPr>
              <a:t>割合の割り算の分母が観測方法によって規定されている場合は分析に注意が必要</a:t>
            </a:r>
          </a:p>
        </p:txBody>
      </p:sp>
    </p:spTree>
    <p:extLst>
      <p:ext uri="{BB962C8B-B14F-4D97-AF65-F5344CB8AC3E}">
        <p14:creationId xmlns:p14="http://schemas.microsoft.com/office/powerpoint/2010/main" val="3019366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EF15E-724B-C84B-8626-1EF2EFD19278}"/>
              </a:ext>
            </a:extLst>
          </p:cNvPr>
          <p:cNvSpPr>
            <a:spLocks noGrp="1"/>
          </p:cNvSpPr>
          <p:nvPr>
            <p:ph type="title"/>
          </p:nvPr>
        </p:nvSpPr>
        <p:spPr/>
        <p:txBody>
          <a:bodyPr/>
          <a:lstStyle/>
          <a:p>
            <a:r>
              <a:rPr kumimoji="1" lang="ja-JP" altLang="en-US"/>
              <a:t>一般化線形モデル（</a:t>
            </a:r>
            <a:r>
              <a:rPr kumimoji="1" lang="en-US" altLang="ja-JP" dirty="0"/>
              <a:t>GLM</a:t>
            </a:r>
            <a:r>
              <a:rPr kumimoji="1" lang="ja-JP" altLang="en-US"/>
              <a:t>）の構成</a:t>
            </a:r>
          </a:p>
        </p:txBody>
      </p:sp>
      <p:sp>
        <p:nvSpPr>
          <p:cNvPr id="3" name="コンテンツ プレースホルダー 2">
            <a:extLst>
              <a:ext uri="{FF2B5EF4-FFF2-40B4-BE49-F238E27FC236}">
                <a16:creationId xmlns:a16="http://schemas.microsoft.com/office/drawing/2014/main" id="{E54613B3-83B7-0D47-8E31-2E7E7D85DD2E}"/>
              </a:ext>
            </a:extLst>
          </p:cNvPr>
          <p:cNvSpPr>
            <a:spLocks noGrp="1"/>
          </p:cNvSpPr>
          <p:nvPr>
            <p:ph idx="1"/>
          </p:nvPr>
        </p:nvSpPr>
        <p:spPr/>
        <p:txBody>
          <a:bodyPr/>
          <a:lstStyle/>
          <a:p>
            <a:endParaRPr kumimoji="1" lang="en-US" altLang="ja-JP" dirty="0"/>
          </a:p>
          <a:p>
            <a:r>
              <a:rPr lang="ja-JP" altLang="en-US"/>
              <a:t>誤差構造（データのばらつきはどんな確率分布に従うか）</a:t>
            </a:r>
            <a:endParaRPr lang="en-US" altLang="ja-JP" dirty="0"/>
          </a:p>
          <a:p>
            <a:pPr marL="0" indent="0">
              <a:buNone/>
            </a:pPr>
            <a:endParaRPr kumimoji="1" lang="en-US" altLang="ja-JP" dirty="0"/>
          </a:p>
          <a:p>
            <a:r>
              <a:rPr lang="ja-JP" altLang="en-US"/>
              <a:t>線形予測子（線形モデルの説明変数の足し算に同じ）</a:t>
            </a:r>
            <a:endParaRPr lang="en-US" altLang="ja-JP" dirty="0"/>
          </a:p>
          <a:p>
            <a:endParaRPr lang="en-US" altLang="ja-JP" dirty="0"/>
          </a:p>
          <a:p>
            <a:r>
              <a:rPr lang="ja-JP" altLang="en-US"/>
              <a:t>リンク関数（線形予測子と予測値の関係式）</a:t>
            </a:r>
            <a:endParaRPr lang="en-US" altLang="ja-JP" dirty="0"/>
          </a:p>
        </p:txBody>
      </p:sp>
    </p:spTree>
    <p:extLst>
      <p:ext uri="{BB962C8B-B14F-4D97-AF65-F5344CB8AC3E}">
        <p14:creationId xmlns:p14="http://schemas.microsoft.com/office/powerpoint/2010/main" val="2898146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C9F6B5-5273-C44E-99D7-70DDC776105C}"/>
              </a:ext>
            </a:extLst>
          </p:cNvPr>
          <p:cNvSpPr>
            <a:spLocks noGrp="1"/>
          </p:cNvSpPr>
          <p:nvPr>
            <p:ph type="title"/>
          </p:nvPr>
        </p:nvSpPr>
        <p:spPr/>
        <p:txBody>
          <a:bodyPr/>
          <a:lstStyle/>
          <a:p>
            <a:r>
              <a:rPr kumimoji="1" lang="en-US" altLang="ja-JP" dirty="0"/>
              <a:t>GLM</a:t>
            </a:r>
            <a:r>
              <a:rPr kumimoji="1" lang="ja-JP" altLang="en-US"/>
              <a:t>への道筋</a:t>
            </a:r>
          </a:p>
        </p:txBody>
      </p:sp>
      <p:sp>
        <p:nvSpPr>
          <p:cNvPr id="3" name="コンテンツ プレースホルダー 2">
            <a:extLst>
              <a:ext uri="{FF2B5EF4-FFF2-40B4-BE49-F238E27FC236}">
                <a16:creationId xmlns:a16="http://schemas.microsoft.com/office/drawing/2014/main" id="{A86CDB78-6804-E241-947F-EF368CEFE9B2}"/>
              </a:ext>
            </a:extLst>
          </p:cNvPr>
          <p:cNvSpPr>
            <a:spLocks noGrp="1"/>
          </p:cNvSpPr>
          <p:nvPr>
            <p:ph idx="1"/>
          </p:nvPr>
        </p:nvSpPr>
        <p:spPr/>
        <p:txBody>
          <a:bodyPr>
            <a:normAutofit/>
          </a:bodyPr>
          <a:lstStyle/>
          <a:p>
            <a:r>
              <a:rPr kumimoji="1" lang="ja-JP" altLang="en-US"/>
              <a:t>確率分布としての誤差；誤差</a:t>
            </a:r>
            <a:r>
              <a:rPr lang="ja-JP" altLang="en-US"/>
              <a:t>構造</a:t>
            </a:r>
            <a:endParaRPr kumimoji="1" lang="en-US" altLang="ja-JP" dirty="0"/>
          </a:p>
          <a:p>
            <a:endParaRPr lang="en-US" altLang="ja-JP" dirty="0"/>
          </a:p>
          <a:p>
            <a:r>
              <a:rPr kumimoji="1" lang="ja-JP" altLang="en-US"/>
              <a:t>確率（</a:t>
            </a:r>
            <a:r>
              <a:rPr lang="ja-JP" altLang="en-US"/>
              <a:t>密度</a:t>
            </a:r>
            <a:r>
              <a:rPr kumimoji="1" lang="ja-JP" altLang="en-US"/>
              <a:t>）関数を所与として尤度の計算；尤度関数</a:t>
            </a:r>
            <a:endParaRPr kumimoji="1" lang="en-US" altLang="ja-JP" dirty="0"/>
          </a:p>
          <a:p>
            <a:pPr marL="0" indent="0">
              <a:buNone/>
            </a:pPr>
            <a:endParaRPr lang="en-US" altLang="ja-JP" dirty="0"/>
          </a:p>
          <a:p>
            <a:r>
              <a:rPr kumimoji="1" lang="ja-JP" altLang="en-US"/>
              <a:t>説明変数群の取りうる値の範囲→目的変数の範囲；リンク関数</a:t>
            </a:r>
            <a:endParaRPr kumimoji="1" lang="en-US" altLang="ja-JP" dirty="0"/>
          </a:p>
          <a:p>
            <a:pPr marL="0" indent="0">
              <a:buNone/>
            </a:pPr>
            <a:endParaRPr lang="en-US" altLang="ja-JP" dirty="0"/>
          </a:p>
          <a:p>
            <a:pPr marL="0" indent="0">
              <a:buNone/>
            </a:pPr>
            <a:endParaRPr kumimoji="1" lang="en-US" altLang="ja-JP" dirty="0"/>
          </a:p>
          <a:p>
            <a:endParaRPr kumimoji="1" lang="ja-JP" altLang="en-US"/>
          </a:p>
        </p:txBody>
      </p:sp>
    </p:spTree>
    <p:extLst>
      <p:ext uri="{BB962C8B-B14F-4D97-AF65-F5344CB8AC3E}">
        <p14:creationId xmlns:p14="http://schemas.microsoft.com/office/powerpoint/2010/main" val="1563039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5C9821-2CE6-BA45-A2B3-28BA7BA0CC5D}"/>
              </a:ext>
            </a:extLst>
          </p:cNvPr>
          <p:cNvSpPr>
            <a:spLocks noGrp="1"/>
          </p:cNvSpPr>
          <p:nvPr>
            <p:ph type="title"/>
          </p:nvPr>
        </p:nvSpPr>
        <p:spPr/>
        <p:txBody>
          <a:bodyPr/>
          <a:lstStyle/>
          <a:p>
            <a:r>
              <a:rPr kumimoji="1" lang="ja-JP" altLang="en-US"/>
              <a:t>線形予測子</a:t>
            </a:r>
          </a:p>
        </p:txBody>
      </p:sp>
      <p:sp>
        <p:nvSpPr>
          <p:cNvPr id="3" name="コンテンツ プレースホルダー 2">
            <a:extLst>
              <a:ext uri="{FF2B5EF4-FFF2-40B4-BE49-F238E27FC236}">
                <a16:creationId xmlns:a16="http://schemas.microsoft.com/office/drawing/2014/main" id="{E3D1697F-E8E3-9F46-8961-2529D6C8FFE4}"/>
              </a:ext>
            </a:extLst>
          </p:cNvPr>
          <p:cNvSpPr>
            <a:spLocks noGrp="1"/>
          </p:cNvSpPr>
          <p:nvPr>
            <p:ph idx="1"/>
          </p:nvPr>
        </p:nvSpPr>
        <p:spPr>
          <a:xfrm>
            <a:off x="838200" y="1825625"/>
            <a:ext cx="10781714" cy="4351338"/>
          </a:xfrm>
        </p:spPr>
        <p:txBody>
          <a:bodyPr/>
          <a:lstStyle/>
          <a:p>
            <a:r>
              <a:rPr kumimoji="1" lang="ja-JP" altLang="en-US"/>
              <a:t>目的変数の予測に利用する、説明変数群と切片の足し算。</a:t>
            </a:r>
            <a:endParaRPr kumimoji="1" lang="en-US" altLang="ja-JP" dirty="0"/>
          </a:p>
          <a:p>
            <a:endParaRPr lang="en-US" altLang="ja-JP" dirty="0"/>
          </a:p>
          <a:p>
            <a:r>
              <a:rPr kumimoji="1" lang="ja-JP" altLang="en-US"/>
              <a:t>説明変数には係数を掛けて切片と合わせる．</a:t>
            </a:r>
            <a:endParaRPr kumimoji="1" lang="en-US" altLang="ja-JP" dirty="0"/>
          </a:p>
          <a:p>
            <a:endParaRPr lang="en-US" altLang="ja-JP" dirty="0"/>
          </a:p>
          <a:p>
            <a:r>
              <a:rPr lang="en-US" altLang="ja-JP" dirty="0" err="1"/>
              <a:t>lm</a:t>
            </a:r>
            <a:r>
              <a:rPr lang="ja-JP" altLang="en-US"/>
              <a:t>の説明変数の扱いと同じだが、この段階で誤差項</a:t>
            </a:r>
            <a:r>
              <a:rPr lang="en-US" altLang="ja-JP" dirty="0" err="1"/>
              <a:t>ε</a:t>
            </a:r>
            <a:r>
              <a:rPr lang="ja-JP" altLang="en-US"/>
              <a:t>は含まない．</a:t>
            </a:r>
            <a:endParaRPr lang="en-US" altLang="ja-JP" dirty="0"/>
          </a:p>
          <a:p>
            <a:pPr lvl="1"/>
            <a:r>
              <a:rPr lang="ja-JP" altLang="en-US"/>
              <a:t>例）説明変数が</a:t>
            </a:r>
            <a:r>
              <a:rPr lang="en-US" altLang="ja-JP" dirty="0"/>
              <a:t>x</a:t>
            </a:r>
            <a:r>
              <a:rPr lang="en-US" altLang="ja-JP" baseline="-25000" dirty="0"/>
              <a:t>1</a:t>
            </a:r>
            <a:r>
              <a:rPr lang="ja-JP" altLang="en-US"/>
              <a:t>と</a:t>
            </a:r>
            <a:r>
              <a:rPr lang="en-US" altLang="ja-JP" dirty="0"/>
              <a:t>x</a:t>
            </a:r>
            <a:r>
              <a:rPr lang="en-US" altLang="ja-JP" baseline="-25000" dirty="0"/>
              <a:t>2</a:t>
            </a:r>
            <a:r>
              <a:rPr lang="ja-JP" altLang="en-US"/>
              <a:t>の場合；</a:t>
            </a:r>
            <a:r>
              <a:rPr lang="en-US" altLang="ja-JP" dirty="0"/>
              <a:t>β</a:t>
            </a:r>
            <a:r>
              <a:rPr lang="en-US" altLang="ja-JP" baseline="-25000" dirty="0"/>
              <a:t>0</a:t>
            </a:r>
            <a:r>
              <a:rPr lang="ja-JP" altLang="en-US"/>
              <a:t>＋</a:t>
            </a:r>
            <a:r>
              <a:rPr lang="en-US" altLang="ja-JP" dirty="0"/>
              <a:t>β</a:t>
            </a:r>
            <a:r>
              <a:rPr lang="en-US" altLang="ja-JP" baseline="-25000" dirty="0"/>
              <a:t>1</a:t>
            </a:r>
            <a:r>
              <a:rPr lang="en-US" altLang="ja-JP" dirty="0"/>
              <a:t> x</a:t>
            </a:r>
            <a:r>
              <a:rPr lang="en-US" altLang="ja-JP" baseline="-25000" dirty="0"/>
              <a:t>1</a:t>
            </a:r>
            <a:r>
              <a:rPr lang="en-US" altLang="ja-JP" dirty="0"/>
              <a:t> + β</a:t>
            </a:r>
            <a:r>
              <a:rPr lang="en-US" altLang="ja-JP" baseline="-25000" dirty="0"/>
              <a:t>2</a:t>
            </a:r>
            <a:r>
              <a:rPr lang="en-US" altLang="ja-JP" dirty="0"/>
              <a:t> x</a:t>
            </a:r>
            <a:r>
              <a:rPr lang="en-US" altLang="ja-JP" baseline="-25000" dirty="0"/>
              <a:t>2</a:t>
            </a:r>
            <a:endParaRPr kumimoji="1" lang="ja-JP" altLang="en-US"/>
          </a:p>
        </p:txBody>
      </p:sp>
    </p:spTree>
    <p:extLst>
      <p:ext uri="{BB962C8B-B14F-4D97-AF65-F5344CB8AC3E}">
        <p14:creationId xmlns:p14="http://schemas.microsoft.com/office/powerpoint/2010/main" val="3971687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C9F6B5-5273-C44E-99D7-70DDC776105C}"/>
              </a:ext>
            </a:extLst>
          </p:cNvPr>
          <p:cNvSpPr>
            <a:spLocks noGrp="1"/>
          </p:cNvSpPr>
          <p:nvPr>
            <p:ph type="title"/>
          </p:nvPr>
        </p:nvSpPr>
        <p:spPr/>
        <p:txBody>
          <a:bodyPr/>
          <a:lstStyle/>
          <a:p>
            <a:r>
              <a:rPr kumimoji="1" lang="en-US" altLang="ja-JP" dirty="0"/>
              <a:t>GLM</a:t>
            </a:r>
            <a:r>
              <a:rPr kumimoji="1" lang="ja-JP" altLang="en-US"/>
              <a:t>への道筋</a:t>
            </a:r>
          </a:p>
        </p:txBody>
      </p:sp>
      <p:sp>
        <p:nvSpPr>
          <p:cNvPr id="3" name="コンテンツ プレースホルダー 2">
            <a:extLst>
              <a:ext uri="{FF2B5EF4-FFF2-40B4-BE49-F238E27FC236}">
                <a16:creationId xmlns:a16="http://schemas.microsoft.com/office/drawing/2014/main" id="{A86CDB78-6804-E241-947F-EF368CEFE9B2}"/>
              </a:ext>
            </a:extLst>
          </p:cNvPr>
          <p:cNvSpPr>
            <a:spLocks noGrp="1"/>
          </p:cNvSpPr>
          <p:nvPr>
            <p:ph idx="1"/>
          </p:nvPr>
        </p:nvSpPr>
        <p:spPr/>
        <p:txBody>
          <a:bodyPr>
            <a:normAutofit/>
          </a:bodyPr>
          <a:lstStyle/>
          <a:p>
            <a:r>
              <a:rPr kumimoji="1" lang="ja-JP" altLang="en-US">
                <a:solidFill>
                  <a:schemeClr val="bg2">
                    <a:lumMod val="50000"/>
                  </a:schemeClr>
                </a:solidFill>
              </a:rPr>
              <a:t>確率分布としての誤差；誤差</a:t>
            </a:r>
            <a:r>
              <a:rPr lang="ja-JP" altLang="en-US">
                <a:solidFill>
                  <a:schemeClr val="bg2">
                    <a:lumMod val="50000"/>
                  </a:schemeClr>
                </a:solidFill>
              </a:rPr>
              <a:t>構造</a:t>
            </a:r>
            <a:endParaRPr kumimoji="1" lang="en-US" altLang="ja-JP" dirty="0">
              <a:solidFill>
                <a:schemeClr val="bg2">
                  <a:lumMod val="50000"/>
                </a:schemeClr>
              </a:solidFill>
            </a:endParaRPr>
          </a:p>
          <a:p>
            <a:endParaRPr lang="en-US" altLang="ja-JP" dirty="0"/>
          </a:p>
          <a:p>
            <a:r>
              <a:rPr kumimoji="1" lang="ja-JP" altLang="en-US">
                <a:solidFill>
                  <a:schemeClr val="bg2">
                    <a:lumMod val="50000"/>
                  </a:schemeClr>
                </a:solidFill>
              </a:rPr>
              <a:t>確率（分布）関数を所与として尤度の計算；尤度関数</a:t>
            </a:r>
            <a:endParaRPr kumimoji="1" lang="en-US" altLang="ja-JP" dirty="0">
              <a:solidFill>
                <a:schemeClr val="bg2">
                  <a:lumMod val="50000"/>
                </a:schemeClr>
              </a:solidFill>
            </a:endParaRPr>
          </a:p>
          <a:p>
            <a:pPr marL="0" indent="0">
              <a:buNone/>
            </a:pPr>
            <a:endParaRPr lang="en-US" altLang="ja-JP" dirty="0"/>
          </a:p>
          <a:p>
            <a:r>
              <a:rPr kumimoji="1" lang="ja-JP" altLang="en-US"/>
              <a:t>説明変数群の取りうる値の範囲→目的変数の範囲；リンク関数</a:t>
            </a:r>
            <a:endParaRPr kumimoji="1" lang="en-US" altLang="ja-JP" dirty="0"/>
          </a:p>
          <a:p>
            <a:pPr marL="0" indent="0">
              <a:buNone/>
            </a:pPr>
            <a:endParaRPr lang="en-US" altLang="ja-JP" dirty="0"/>
          </a:p>
          <a:p>
            <a:pPr marL="0" indent="0">
              <a:buNone/>
            </a:pPr>
            <a:endParaRPr kumimoji="1" lang="en-US" altLang="ja-JP" dirty="0"/>
          </a:p>
          <a:p>
            <a:endParaRPr kumimoji="1" lang="ja-JP" altLang="en-US"/>
          </a:p>
        </p:txBody>
      </p:sp>
    </p:spTree>
    <p:extLst>
      <p:ext uri="{BB962C8B-B14F-4D97-AF65-F5344CB8AC3E}">
        <p14:creationId xmlns:p14="http://schemas.microsoft.com/office/powerpoint/2010/main" val="2532232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4E09C8-0E0C-4C45-A9D8-9BE821434ACD}"/>
              </a:ext>
            </a:extLst>
          </p:cNvPr>
          <p:cNvSpPr>
            <a:spLocks noGrp="1"/>
          </p:cNvSpPr>
          <p:nvPr>
            <p:ph type="title"/>
          </p:nvPr>
        </p:nvSpPr>
        <p:spPr/>
        <p:txBody>
          <a:bodyPr/>
          <a:lstStyle/>
          <a:p>
            <a:r>
              <a:rPr kumimoji="1" lang="ja-JP" altLang="en-US"/>
              <a:t>リンク関数</a:t>
            </a:r>
          </a:p>
        </p:txBody>
      </p:sp>
      <p:sp>
        <p:nvSpPr>
          <p:cNvPr id="3" name="コンテンツ プレースホルダー 2">
            <a:extLst>
              <a:ext uri="{FF2B5EF4-FFF2-40B4-BE49-F238E27FC236}">
                <a16:creationId xmlns:a16="http://schemas.microsoft.com/office/drawing/2014/main" id="{160E001E-496E-A342-B436-94A9CEBE3623}"/>
              </a:ext>
            </a:extLst>
          </p:cNvPr>
          <p:cNvSpPr>
            <a:spLocks noGrp="1"/>
          </p:cNvSpPr>
          <p:nvPr>
            <p:ph idx="1"/>
          </p:nvPr>
        </p:nvSpPr>
        <p:spPr>
          <a:xfrm>
            <a:off x="605119" y="1842868"/>
            <a:ext cx="10971838" cy="4825218"/>
          </a:xfrm>
        </p:spPr>
        <p:txBody>
          <a:bodyPr>
            <a:normAutofit/>
          </a:bodyPr>
          <a:lstStyle/>
          <a:p>
            <a:r>
              <a:rPr lang="ja-JP" altLang="en-US"/>
              <a:t>線形予測子のとる値の範囲は制限がないが、目的変数の取る値はその範囲にないことがある．</a:t>
            </a:r>
            <a:endParaRPr lang="en-US" altLang="ja-JP" dirty="0"/>
          </a:p>
          <a:p>
            <a:endParaRPr lang="en-US" altLang="ja-JP" dirty="0"/>
          </a:p>
          <a:p>
            <a:r>
              <a:rPr lang="ja-JP" altLang="en-US"/>
              <a:t>線形予測子の値を</a:t>
            </a:r>
            <a:r>
              <a:rPr lang="en-US" altLang="ja-JP" dirty="0"/>
              <a:t>0</a:t>
            </a:r>
            <a:r>
              <a:rPr lang="ja-JP" altLang="en-US"/>
              <a:t>より大きい数値、影響は掛け算に→</a:t>
            </a:r>
            <a:r>
              <a:rPr lang="en-US" altLang="ja-JP" dirty="0"/>
              <a:t>log</a:t>
            </a:r>
            <a:r>
              <a:rPr lang="ja-JP" altLang="en-US"/>
              <a:t>リンク、線形予測子の値を</a:t>
            </a:r>
            <a:r>
              <a:rPr lang="en-US" altLang="ja-JP" dirty="0"/>
              <a:t>0</a:t>
            </a:r>
            <a:r>
              <a:rPr lang="ja-JP" altLang="en-US"/>
              <a:t>から</a:t>
            </a:r>
            <a:r>
              <a:rPr lang="en-US" altLang="ja-JP" dirty="0"/>
              <a:t>1</a:t>
            </a:r>
            <a:r>
              <a:rPr lang="ja-JP" altLang="en-US"/>
              <a:t>の間の数値に→</a:t>
            </a:r>
            <a:r>
              <a:rPr lang="en-US" altLang="ja-JP" dirty="0"/>
              <a:t>logit</a:t>
            </a:r>
            <a:r>
              <a:rPr lang="ja-JP" altLang="en-US"/>
              <a:t>リンク、など．</a:t>
            </a:r>
            <a:endParaRPr lang="en-US" altLang="ja-JP" dirty="0"/>
          </a:p>
          <a:p>
            <a:endParaRPr kumimoji="1" lang="en-US" altLang="ja-JP" dirty="0"/>
          </a:p>
          <a:p>
            <a:r>
              <a:rPr kumimoji="1" lang="ja-JP" altLang="en-US"/>
              <a:t>線形予測子のとる値の範囲を変更する必要がないとき→</a:t>
            </a:r>
            <a:r>
              <a:rPr kumimoji="1" lang="en-US" altLang="ja-JP" dirty="0"/>
              <a:t>identity</a:t>
            </a:r>
            <a:r>
              <a:rPr kumimoji="1" lang="ja-JP" altLang="en-US"/>
              <a:t> リンク．</a:t>
            </a:r>
            <a:endParaRPr kumimoji="1" lang="en-US" altLang="ja-JP" dirty="0"/>
          </a:p>
          <a:p>
            <a:pPr lvl="1"/>
            <a:r>
              <a:rPr lang="ja-JP" altLang="en-US"/>
              <a:t>誤差構造を</a:t>
            </a:r>
            <a:r>
              <a:rPr lang="en-US" altLang="ja-JP" dirty="0"/>
              <a:t>gaussian</a:t>
            </a:r>
            <a:r>
              <a:rPr lang="ja-JP" altLang="en-US"/>
              <a:t>、リンク関数を</a:t>
            </a:r>
            <a:r>
              <a:rPr lang="en-US" altLang="ja-JP" dirty="0"/>
              <a:t>identity</a:t>
            </a:r>
            <a:r>
              <a:rPr lang="ja-JP" altLang="en-US"/>
              <a:t>とすると、線形モデル</a:t>
            </a:r>
            <a:r>
              <a:rPr lang="en-US" altLang="ja-JP" dirty="0"/>
              <a:t>(</a:t>
            </a:r>
            <a:r>
              <a:rPr lang="en-US" altLang="ja-JP" dirty="0" err="1"/>
              <a:t>lm</a:t>
            </a:r>
            <a:r>
              <a:rPr lang="en-US" altLang="ja-JP" dirty="0"/>
              <a:t>)</a:t>
            </a:r>
            <a:r>
              <a:rPr lang="ja-JP" altLang="en-US"/>
              <a:t>と同じ結果になります．</a:t>
            </a:r>
            <a:endParaRPr kumimoji="1" lang="en-US" altLang="ja-JP" dirty="0"/>
          </a:p>
          <a:p>
            <a:endParaRPr kumimoji="1" lang="ja-JP" altLang="en-US"/>
          </a:p>
        </p:txBody>
      </p:sp>
    </p:spTree>
    <p:extLst>
      <p:ext uri="{BB962C8B-B14F-4D97-AF65-F5344CB8AC3E}">
        <p14:creationId xmlns:p14="http://schemas.microsoft.com/office/powerpoint/2010/main" val="4003828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図 61">
            <a:extLst>
              <a:ext uri="{FF2B5EF4-FFF2-40B4-BE49-F238E27FC236}">
                <a16:creationId xmlns:a16="http://schemas.microsoft.com/office/drawing/2014/main" id="{3BC6B2C0-588D-F347-BF63-AF606BB75D1A}"/>
              </a:ext>
            </a:extLst>
          </p:cNvPr>
          <p:cNvPicPr>
            <a:picLocks noChangeAspect="1"/>
          </p:cNvPicPr>
          <p:nvPr/>
        </p:nvPicPr>
        <p:blipFill>
          <a:blip r:embed="rId3"/>
          <a:stretch>
            <a:fillRect/>
          </a:stretch>
        </p:blipFill>
        <p:spPr>
          <a:xfrm>
            <a:off x="8427720" y="4960804"/>
            <a:ext cx="855332" cy="1610843"/>
          </a:xfrm>
          <a:prstGeom prst="rect">
            <a:avLst/>
          </a:prstGeom>
        </p:spPr>
      </p:pic>
      <p:pic>
        <p:nvPicPr>
          <p:cNvPr id="63" name="図 62">
            <a:extLst>
              <a:ext uri="{FF2B5EF4-FFF2-40B4-BE49-F238E27FC236}">
                <a16:creationId xmlns:a16="http://schemas.microsoft.com/office/drawing/2014/main" id="{2250405E-E65E-4940-97D2-DAE01444E343}"/>
              </a:ext>
            </a:extLst>
          </p:cNvPr>
          <p:cNvPicPr>
            <a:picLocks noChangeAspect="1"/>
          </p:cNvPicPr>
          <p:nvPr/>
        </p:nvPicPr>
        <p:blipFill>
          <a:blip r:embed="rId4"/>
          <a:stretch>
            <a:fillRect/>
          </a:stretch>
        </p:blipFill>
        <p:spPr>
          <a:xfrm>
            <a:off x="9075944" y="4955485"/>
            <a:ext cx="854725" cy="1610843"/>
          </a:xfrm>
          <a:prstGeom prst="rect">
            <a:avLst/>
          </a:prstGeom>
        </p:spPr>
      </p:pic>
      <p:sp>
        <p:nvSpPr>
          <p:cNvPr id="2" name="タイトル 1">
            <a:extLst>
              <a:ext uri="{FF2B5EF4-FFF2-40B4-BE49-F238E27FC236}">
                <a16:creationId xmlns:a16="http://schemas.microsoft.com/office/drawing/2014/main" id="{BBE0562E-3344-4E4D-87D2-C876B3DEBCE5}"/>
              </a:ext>
            </a:extLst>
          </p:cNvPr>
          <p:cNvSpPr>
            <a:spLocks noGrp="1"/>
          </p:cNvSpPr>
          <p:nvPr>
            <p:ph type="title"/>
          </p:nvPr>
        </p:nvSpPr>
        <p:spPr/>
        <p:txBody>
          <a:bodyPr/>
          <a:lstStyle/>
          <a:p>
            <a:r>
              <a:rPr kumimoji="1" lang="ja-JP" altLang="en-US"/>
              <a:t>例）ロジットリンク関数の場合</a:t>
            </a:r>
          </a:p>
        </p:txBody>
      </p:sp>
      <p:sp>
        <p:nvSpPr>
          <p:cNvPr id="3" name="コンテンツ プレースホルダー 2">
            <a:extLst>
              <a:ext uri="{FF2B5EF4-FFF2-40B4-BE49-F238E27FC236}">
                <a16:creationId xmlns:a16="http://schemas.microsoft.com/office/drawing/2014/main" id="{A1D542B1-534F-4145-99FD-ADF9054C15C9}"/>
              </a:ext>
            </a:extLst>
          </p:cNvPr>
          <p:cNvSpPr>
            <a:spLocks noGrp="1"/>
          </p:cNvSpPr>
          <p:nvPr>
            <p:ph idx="1"/>
          </p:nvPr>
        </p:nvSpPr>
        <p:spPr>
          <a:xfrm>
            <a:off x="838200" y="1690687"/>
            <a:ext cx="10515600" cy="3140619"/>
          </a:xfrm>
        </p:spPr>
        <p:txBody>
          <a:bodyPr>
            <a:normAutofit fontScale="77500" lnSpcReduction="20000"/>
          </a:bodyPr>
          <a:lstStyle/>
          <a:p>
            <a:r>
              <a:rPr kumimoji="1" lang="ja-JP" altLang="en-US"/>
              <a:t>先ほどのコインについて、表の出やすさ</a:t>
            </a:r>
            <a:r>
              <a:rPr kumimoji="1" lang="en-US" altLang="ja-JP" dirty="0"/>
              <a:t>p</a:t>
            </a:r>
            <a:r>
              <a:rPr kumimoji="1" lang="ja-JP" altLang="en-US"/>
              <a:t>が、コインの金属組成に依存しているとして、、</a:t>
            </a:r>
            <a:endParaRPr kumimoji="1" lang="en-US" altLang="ja-JP" dirty="0"/>
          </a:p>
          <a:p>
            <a:r>
              <a:rPr kumimoji="1" lang="ja-JP" altLang="en-US"/>
              <a:t>仮に、コインのベースは金属</a:t>
            </a:r>
            <a:r>
              <a:rPr kumimoji="1" lang="en-US" altLang="ja-JP" dirty="0"/>
              <a:t>A</a:t>
            </a:r>
            <a:r>
              <a:rPr kumimoji="1" lang="ja-JP" altLang="en-US"/>
              <a:t>で、強力な磁場に置き続けることで</a:t>
            </a:r>
            <a:r>
              <a:rPr lang="en-US" altLang="ja-JP" dirty="0"/>
              <a:t>p</a:t>
            </a:r>
            <a:r>
              <a:rPr lang="ja-JP" altLang="en-US"/>
              <a:t>が０</a:t>
            </a:r>
            <a:r>
              <a:rPr lang="en-US" altLang="ja-JP" dirty="0"/>
              <a:t>~</a:t>
            </a:r>
            <a:r>
              <a:rPr lang="ja-JP" altLang="en-US"/>
              <a:t>１の値をとるように変化させられるとする．</a:t>
            </a:r>
            <a:endParaRPr lang="en-US" altLang="ja-JP" dirty="0"/>
          </a:p>
          <a:p>
            <a:r>
              <a:rPr lang="ja-JP" altLang="en-US"/>
              <a:t>磁場の設置時間は</a:t>
            </a:r>
            <a:r>
              <a:rPr lang="en-US" altLang="ja-JP" dirty="0"/>
              <a:t>N</a:t>
            </a:r>
            <a:r>
              <a:rPr lang="ja-JP" altLang="en-US"/>
              <a:t>方向に無限時間、</a:t>
            </a:r>
            <a:r>
              <a:rPr lang="en-US" altLang="ja-JP" dirty="0"/>
              <a:t>S</a:t>
            </a:r>
            <a:r>
              <a:rPr lang="ja-JP" altLang="en-US"/>
              <a:t>方向に無限時間の範囲を取りうる．</a:t>
            </a:r>
            <a:endParaRPr lang="en-US" altLang="ja-JP" dirty="0"/>
          </a:p>
          <a:p>
            <a:r>
              <a:rPr lang="ja-JP" altLang="en-US"/>
              <a:t>コインの表の出やすさを目的変数、説明変数を磁場に置く時間とする．</a:t>
            </a:r>
            <a:r>
              <a:rPr lang="en-US" altLang="ja-JP" dirty="0"/>
              <a:t>N</a:t>
            </a:r>
            <a:r>
              <a:rPr lang="ja-JP" altLang="en-US"/>
              <a:t>方向をプラス、</a:t>
            </a:r>
            <a:r>
              <a:rPr lang="en-US" altLang="ja-JP" dirty="0"/>
              <a:t>S</a:t>
            </a:r>
            <a:r>
              <a:rPr lang="ja-JP" altLang="en-US"/>
              <a:t>方向をマイナスとすると、、</a:t>
            </a:r>
            <a:endParaRPr lang="en-US" altLang="ja-JP" dirty="0"/>
          </a:p>
          <a:p>
            <a:r>
              <a:rPr lang="ja-JP" altLang="en-US"/>
              <a:t>説明変数の取りうる範囲（ー∞、＋∞）を確率</a:t>
            </a:r>
            <a:r>
              <a:rPr lang="en-US" altLang="ja-JP" dirty="0"/>
              <a:t>p(0</a:t>
            </a:r>
            <a:r>
              <a:rPr lang="ja-JP" altLang="en-US"/>
              <a:t>、</a:t>
            </a:r>
            <a:r>
              <a:rPr lang="en-US" altLang="ja-JP" dirty="0"/>
              <a:t>1)</a:t>
            </a:r>
            <a:r>
              <a:rPr lang="ja-JP" altLang="en-US"/>
              <a:t>の範囲に変換する必要がある！</a:t>
            </a:r>
            <a:endParaRPr lang="en-US" altLang="ja-JP" dirty="0"/>
          </a:p>
          <a:p>
            <a:r>
              <a:rPr lang="ja-JP" altLang="en-US"/>
              <a:t>→ロジット変換というリンク関数をつかう</a:t>
            </a:r>
            <a:endParaRPr lang="en-US" altLang="ja-JP" dirty="0"/>
          </a:p>
          <a:p>
            <a:endParaRPr kumimoji="1" lang="ja-JP" altLang="en-US"/>
          </a:p>
        </p:txBody>
      </p:sp>
      <p:grpSp>
        <p:nvGrpSpPr>
          <p:cNvPr id="5" name="グループ化 4">
            <a:extLst>
              <a:ext uri="{FF2B5EF4-FFF2-40B4-BE49-F238E27FC236}">
                <a16:creationId xmlns:a16="http://schemas.microsoft.com/office/drawing/2014/main" id="{4691B56B-AB10-D843-A0F8-D857BCD2238A}"/>
              </a:ext>
            </a:extLst>
          </p:cNvPr>
          <p:cNvGrpSpPr/>
          <p:nvPr/>
        </p:nvGrpSpPr>
        <p:grpSpPr>
          <a:xfrm>
            <a:off x="-36451" y="5070719"/>
            <a:ext cx="5903984" cy="1660893"/>
            <a:chOff x="-62826" y="2091131"/>
            <a:chExt cx="11936771" cy="4826762"/>
          </a:xfrm>
        </p:grpSpPr>
        <p:pic>
          <p:nvPicPr>
            <p:cNvPr id="6" name="図 5">
              <a:extLst>
                <a:ext uri="{FF2B5EF4-FFF2-40B4-BE49-F238E27FC236}">
                  <a16:creationId xmlns:a16="http://schemas.microsoft.com/office/drawing/2014/main" id="{7CCFD645-E516-964A-AC2E-641BF731DC2A}"/>
                </a:ext>
              </a:extLst>
            </p:cNvPr>
            <p:cNvPicPr>
              <a:picLocks noChangeAspect="1"/>
            </p:cNvPicPr>
            <p:nvPr/>
          </p:nvPicPr>
          <p:blipFill>
            <a:blip r:embed="rId5"/>
            <a:stretch>
              <a:fillRect/>
            </a:stretch>
          </p:blipFill>
          <p:spPr>
            <a:xfrm>
              <a:off x="539515" y="2091131"/>
              <a:ext cx="1729325" cy="4681311"/>
            </a:xfrm>
            <a:prstGeom prst="rect">
              <a:avLst/>
            </a:prstGeom>
          </p:spPr>
        </p:pic>
        <p:pic>
          <p:nvPicPr>
            <p:cNvPr id="7" name="図 6">
              <a:extLst>
                <a:ext uri="{FF2B5EF4-FFF2-40B4-BE49-F238E27FC236}">
                  <a16:creationId xmlns:a16="http://schemas.microsoft.com/office/drawing/2014/main" id="{503FA43D-DE65-6742-85AE-271F5C5B6A3E}"/>
                </a:ext>
              </a:extLst>
            </p:cNvPr>
            <p:cNvPicPr>
              <a:picLocks noChangeAspect="1"/>
            </p:cNvPicPr>
            <p:nvPr/>
          </p:nvPicPr>
          <p:blipFill>
            <a:blip r:embed="rId4"/>
            <a:stretch>
              <a:fillRect/>
            </a:stretch>
          </p:blipFill>
          <p:spPr>
            <a:xfrm>
              <a:off x="7491842" y="2099843"/>
              <a:ext cx="1728096" cy="4681310"/>
            </a:xfrm>
            <a:prstGeom prst="rect">
              <a:avLst/>
            </a:prstGeom>
          </p:spPr>
        </p:pic>
        <p:pic>
          <p:nvPicPr>
            <p:cNvPr id="8" name="図 7">
              <a:extLst>
                <a:ext uri="{FF2B5EF4-FFF2-40B4-BE49-F238E27FC236}">
                  <a16:creationId xmlns:a16="http://schemas.microsoft.com/office/drawing/2014/main" id="{6DAEA2EA-B58C-D34C-9C51-9826DE360585}"/>
                </a:ext>
              </a:extLst>
            </p:cNvPr>
            <p:cNvPicPr>
              <a:picLocks noChangeAspect="1"/>
            </p:cNvPicPr>
            <p:nvPr/>
          </p:nvPicPr>
          <p:blipFill>
            <a:blip r:embed="rId6"/>
            <a:stretch>
              <a:fillRect/>
            </a:stretch>
          </p:blipFill>
          <p:spPr>
            <a:xfrm>
              <a:off x="9219938" y="2091131"/>
              <a:ext cx="1728096" cy="4681309"/>
            </a:xfrm>
            <a:prstGeom prst="rect">
              <a:avLst/>
            </a:prstGeom>
          </p:spPr>
        </p:pic>
        <p:pic>
          <p:nvPicPr>
            <p:cNvPr id="9" name="図 8">
              <a:extLst>
                <a:ext uri="{FF2B5EF4-FFF2-40B4-BE49-F238E27FC236}">
                  <a16:creationId xmlns:a16="http://schemas.microsoft.com/office/drawing/2014/main" id="{1314BA06-3FCE-E043-B1C9-E0C7AF21BD8C}"/>
                </a:ext>
              </a:extLst>
            </p:cNvPr>
            <p:cNvPicPr>
              <a:picLocks noChangeAspect="1"/>
            </p:cNvPicPr>
            <p:nvPr/>
          </p:nvPicPr>
          <p:blipFill>
            <a:blip r:embed="rId7"/>
            <a:stretch>
              <a:fillRect/>
            </a:stretch>
          </p:blipFill>
          <p:spPr>
            <a:xfrm>
              <a:off x="5763746" y="2099844"/>
              <a:ext cx="1728096" cy="4681310"/>
            </a:xfrm>
            <a:prstGeom prst="rect">
              <a:avLst/>
            </a:prstGeom>
          </p:spPr>
        </p:pic>
        <p:pic>
          <p:nvPicPr>
            <p:cNvPr id="10" name="図 9">
              <a:extLst>
                <a:ext uri="{FF2B5EF4-FFF2-40B4-BE49-F238E27FC236}">
                  <a16:creationId xmlns:a16="http://schemas.microsoft.com/office/drawing/2014/main" id="{DADA070A-8B3D-6E45-BF84-EB0C23EE843D}"/>
                </a:ext>
              </a:extLst>
            </p:cNvPr>
            <p:cNvPicPr>
              <a:picLocks noChangeAspect="1"/>
            </p:cNvPicPr>
            <p:nvPr/>
          </p:nvPicPr>
          <p:blipFill>
            <a:blip r:embed="rId8"/>
            <a:stretch>
              <a:fillRect/>
            </a:stretch>
          </p:blipFill>
          <p:spPr>
            <a:xfrm>
              <a:off x="4030934" y="2099843"/>
              <a:ext cx="1728096" cy="4681311"/>
            </a:xfrm>
            <a:prstGeom prst="rect">
              <a:avLst/>
            </a:prstGeom>
          </p:spPr>
        </p:pic>
        <p:pic>
          <p:nvPicPr>
            <p:cNvPr id="11" name="図 10">
              <a:extLst>
                <a:ext uri="{FF2B5EF4-FFF2-40B4-BE49-F238E27FC236}">
                  <a16:creationId xmlns:a16="http://schemas.microsoft.com/office/drawing/2014/main" id="{E91AC630-C6A5-7246-8B97-A85405D886AA}"/>
                </a:ext>
              </a:extLst>
            </p:cNvPr>
            <p:cNvPicPr>
              <a:picLocks noChangeAspect="1"/>
            </p:cNvPicPr>
            <p:nvPr/>
          </p:nvPicPr>
          <p:blipFill>
            <a:blip r:embed="rId3"/>
            <a:stretch>
              <a:fillRect/>
            </a:stretch>
          </p:blipFill>
          <p:spPr>
            <a:xfrm>
              <a:off x="2283184" y="2099843"/>
              <a:ext cx="1729325" cy="4681311"/>
            </a:xfrm>
            <a:prstGeom prst="rect">
              <a:avLst/>
            </a:prstGeom>
          </p:spPr>
        </p:pic>
        <p:cxnSp>
          <p:nvCxnSpPr>
            <p:cNvPr id="12" name="直線矢印コネクタ 11">
              <a:extLst>
                <a:ext uri="{FF2B5EF4-FFF2-40B4-BE49-F238E27FC236}">
                  <a16:creationId xmlns:a16="http://schemas.microsoft.com/office/drawing/2014/main" id="{53F47875-5A11-154B-8BB1-EA4BDF968313}"/>
                </a:ext>
              </a:extLst>
            </p:cNvPr>
            <p:cNvCxnSpPr>
              <a:cxnSpLocks/>
            </p:cNvCxnSpPr>
            <p:nvPr/>
          </p:nvCxnSpPr>
          <p:spPr>
            <a:xfrm flipV="1">
              <a:off x="690103" y="6089559"/>
              <a:ext cx="10394577" cy="24742"/>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FEFC410C-5525-D849-B7B6-82528A94A17D}"/>
                </a:ext>
              </a:extLst>
            </p:cNvPr>
            <p:cNvSpPr txBox="1"/>
            <p:nvPr/>
          </p:nvSpPr>
          <p:spPr>
            <a:xfrm>
              <a:off x="11335293" y="5970305"/>
              <a:ext cx="538652" cy="760271"/>
            </a:xfrm>
            <a:prstGeom prst="rect">
              <a:avLst/>
            </a:prstGeom>
            <a:noFill/>
          </p:spPr>
          <p:txBody>
            <a:bodyPr wrap="none" rtlCol="0">
              <a:spAutoFit/>
            </a:bodyPr>
            <a:lstStyle/>
            <a:p>
              <a:r>
                <a:rPr kumimoji="1" lang="en-US" altLang="ja-JP" sz="1100" dirty="0"/>
                <a:t>p</a:t>
              </a:r>
              <a:endParaRPr kumimoji="1" lang="ja-JP" altLang="en-US" sz="1100"/>
            </a:p>
          </p:txBody>
        </p:sp>
        <p:sp>
          <p:nvSpPr>
            <p:cNvPr id="14" name="テキスト ボックス 13">
              <a:extLst>
                <a:ext uri="{FF2B5EF4-FFF2-40B4-BE49-F238E27FC236}">
                  <a16:creationId xmlns:a16="http://schemas.microsoft.com/office/drawing/2014/main" id="{1979FBD0-EF80-4447-AF83-D4B44EF385BC}"/>
                </a:ext>
              </a:extLst>
            </p:cNvPr>
            <p:cNvSpPr txBox="1"/>
            <p:nvPr/>
          </p:nvSpPr>
          <p:spPr>
            <a:xfrm>
              <a:off x="542795" y="6157622"/>
              <a:ext cx="532170" cy="760271"/>
            </a:xfrm>
            <a:prstGeom prst="rect">
              <a:avLst/>
            </a:prstGeom>
            <a:noFill/>
          </p:spPr>
          <p:txBody>
            <a:bodyPr wrap="none" rtlCol="0">
              <a:spAutoFit/>
            </a:bodyPr>
            <a:lstStyle/>
            <a:p>
              <a:r>
                <a:rPr lang="en-US" altLang="ja-JP" sz="1100" dirty="0"/>
                <a:t>0</a:t>
              </a:r>
              <a:endParaRPr kumimoji="1" lang="ja-JP" altLang="en-US" sz="1100"/>
            </a:p>
          </p:txBody>
        </p:sp>
        <p:sp>
          <p:nvSpPr>
            <p:cNvPr id="15" name="テキスト ボックス 14">
              <a:extLst>
                <a:ext uri="{FF2B5EF4-FFF2-40B4-BE49-F238E27FC236}">
                  <a16:creationId xmlns:a16="http://schemas.microsoft.com/office/drawing/2014/main" id="{9398825D-ABC0-E541-84F1-F2B3CADCD08B}"/>
                </a:ext>
              </a:extLst>
            </p:cNvPr>
            <p:cNvSpPr txBox="1"/>
            <p:nvPr/>
          </p:nvSpPr>
          <p:spPr>
            <a:xfrm>
              <a:off x="2161977" y="6124826"/>
              <a:ext cx="765520" cy="760271"/>
            </a:xfrm>
            <a:prstGeom prst="rect">
              <a:avLst/>
            </a:prstGeom>
            <a:noFill/>
          </p:spPr>
          <p:txBody>
            <a:bodyPr wrap="none" rtlCol="0">
              <a:spAutoFit/>
            </a:bodyPr>
            <a:lstStyle/>
            <a:p>
              <a:r>
                <a:rPr lang="en-US" altLang="ja-JP" sz="1100" dirty="0"/>
                <a:t>0.2</a:t>
              </a:r>
              <a:endParaRPr kumimoji="1" lang="ja-JP" altLang="en-US" sz="1100"/>
            </a:p>
          </p:txBody>
        </p:sp>
        <p:cxnSp>
          <p:nvCxnSpPr>
            <p:cNvPr id="16" name="直線矢印コネクタ 15">
              <a:extLst>
                <a:ext uri="{FF2B5EF4-FFF2-40B4-BE49-F238E27FC236}">
                  <a16:creationId xmlns:a16="http://schemas.microsoft.com/office/drawing/2014/main" id="{C205CC6E-6BE6-754A-AB6E-B2888C71821C}"/>
                </a:ext>
              </a:extLst>
            </p:cNvPr>
            <p:cNvCxnSpPr>
              <a:cxnSpLocks/>
            </p:cNvCxnSpPr>
            <p:nvPr/>
          </p:nvCxnSpPr>
          <p:spPr>
            <a:xfrm flipV="1">
              <a:off x="697047" y="2216307"/>
              <a:ext cx="0" cy="3908518"/>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BBE5243C-8D69-CB44-A382-2B84A96A8D2B}"/>
                </a:ext>
              </a:extLst>
            </p:cNvPr>
            <p:cNvSpPr txBox="1"/>
            <p:nvPr/>
          </p:nvSpPr>
          <p:spPr>
            <a:xfrm>
              <a:off x="3819482" y="6137814"/>
              <a:ext cx="765520" cy="760271"/>
            </a:xfrm>
            <a:prstGeom prst="rect">
              <a:avLst/>
            </a:prstGeom>
            <a:noFill/>
          </p:spPr>
          <p:txBody>
            <a:bodyPr wrap="none" rtlCol="0">
              <a:spAutoFit/>
            </a:bodyPr>
            <a:lstStyle/>
            <a:p>
              <a:r>
                <a:rPr lang="en-US" altLang="ja-JP" sz="1100" dirty="0"/>
                <a:t>0.4</a:t>
              </a:r>
              <a:endParaRPr kumimoji="1" lang="ja-JP" altLang="en-US" sz="1100"/>
            </a:p>
          </p:txBody>
        </p:sp>
        <p:sp>
          <p:nvSpPr>
            <p:cNvPr id="18" name="テキスト ボックス 17">
              <a:extLst>
                <a:ext uri="{FF2B5EF4-FFF2-40B4-BE49-F238E27FC236}">
                  <a16:creationId xmlns:a16="http://schemas.microsoft.com/office/drawing/2014/main" id="{295E129B-F46E-5D4A-9141-4362F743BA2E}"/>
                </a:ext>
              </a:extLst>
            </p:cNvPr>
            <p:cNvSpPr txBox="1"/>
            <p:nvPr/>
          </p:nvSpPr>
          <p:spPr>
            <a:xfrm>
              <a:off x="5470004" y="6116410"/>
              <a:ext cx="765520" cy="760271"/>
            </a:xfrm>
            <a:prstGeom prst="rect">
              <a:avLst/>
            </a:prstGeom>
            <a:noFill/>
          </p:spPr>
          <p:txBody>
            <a:bodyPr wrap="none" rtlCol="0">
              <a:spAutoFit/>
            </a:bodyPr>
            <a:lstStyle/>
            <a:p>
              <a:r>
                <a:rPr lang="en-US" altLang="ja-JP" sz="1100" dirty="0"/>
                <a:t>0.6</a:t>
              </a:r>
              <a:endParaRPr kumimoji="1" lang="ja-JP" altLang="en-US" sz="1100"/>
            </a:p>
          </p:txBody>
        </p:sp>
        <p:sp>
          <p:nvSpPr>
            <p:cNvPr id="19" name="テキスト ボックス 18">
              <a:extLst>
                <a:ext uri="{FF2B5EF4-FFF2-40B4-BE49-F238E27FC236}">
                  <a16:creationId xmlns:a16="http://schemas.microsoft.com/office/drawing/2014/main" id="{83FAEF42-9247-5747-963A-5EFBCB9727CB}"/>
                </a:ext>
              </a:extLst>
            </p:cNvPr>
            <p:cNvSpPr txBox="1"/>
            <p:nvPr/>
          </p:nvSpPr>
          <p:spPr>
            <a:xfrm>
              <a:off x="7435243" y="6114300"/>
              <a:ext cx="765520" cy="760271"/>
            </a:xfrm>
            <a:prstGeom prst="rect">
              <a:avLst/>
            </a:prstGeom>
            <a:noFill/>
          </p:spPr>
          <p:txBody>
            <a:bodyPr wrap="none" rtlCol="0">
              <a:spAutoFit/>
            </a:bodyPr>
            <a:lstStyle/>
            <a:p>
              <a:r>
                <a:rPr lang="en-US" altLang="ja-JP" sz="1100" dirty="0"/>
                <a:t>0.8</a:t>
              </a:r>
              <a:endParaRPr kumimoji="1" lang="ja-JP" altLang="en-US" sz="1100"/>
            </a:p>
          </p:txBody>
        </p:sp>
        <p:sp>
          <p:nvSpPr>
            <p:cNvPr id="20" name="テキスト ボックス 19">
              <a:extLst>
                <a:ext uri="{FF2B5EF4-FFF2-40B4-BE49-F238E27FC236}">
                  <a16:creationId xmlns:a16="http://schemas.microsoft.com/office/drawing/2014/main" id="{EAC2588A-977B-5543-B353-09112C8B5063}"/>
                </a:ext>
              </a:extLst>
            </p:cNvPr>
            <p:cNvSpPr txBox="1"/>
            <p:nvPr/>
          </p:nvSpPr>
          <p:spPr>
            <a:xfrm>
              <a:off x="9189553" y="6112966"/>
              <a:ext cx="532170" cy="760271"/>
            </a:xfrm>
            <a:prstGeom prst="rect">
              <a:avLst/>
            </a:prstGeom>
            <a:noFill/>
          </p:spPr>
          <p:txBody>
            <a:bodyPr wrap="none" rtlCol="0">
              <a:spAutoFit/>
            </a:bodyPr>
            <a:lstStyle/>
            <a:p>
              <a:r>
                <a:rPr kumimoji="1" lang="en-US" altLang="ja-JP" sz="1100" dirty="0"/>
                <a:t>1</a:t>
              </a:r>
              <a:endParaRPr kumimoji="1" lang="ja-JP" altLang="en-US" sz="1100"/>
            </a:p>
          </p:txBody>
        </p:sp>
        <p:sp>
          <p:nvSpPr>
            <p:cNvPr id="21" name="テキスト ボックス 20">
              <a:extLst>
                <a:ext uri="{FF2B5EF4-FFF2-40B4-BE49-F238E27FC236}">
                  <a16:creationId xmlns:a16="http://schemas.microsoft.com/office/drawing/2014/main" id="{3AED2977-A3DC-134B-825F-6DE97FC7E91D}"/>
                </a:ext>
              </a:extLst>
            </p:cNvPr>
            <p:cNvSpPr txBox="1"/>
            <p:nvPr/>
          </p:nvSpPr>
          <p:spPr>
            <a:xfrm>
              <a:off x="314404" y="5157087"/>
              <a:ext cx="532170" cy="760271"/>
            </a:xfrm>
            <a:prstGeom prst="rect">
              <a:avLst/>
            </a:prstGeom>
            <a:noFill/>
          </p:spPr>
          <p:txBody>
            <a:bodyPr wrap="none" rtlCol="0">
              <a:spAutoFit/>
            </a:bodyPr>
            <a:lstStyle/>
            <a:p>
              <a:r>
                <a:rPr kumimoji="1" lang="en-US" altLang="ja-JP" sz="1100" dirty="0"/>
                <a:t>0</a:t>
              </a:r>
              <a:endParaRPr kumimoji="1" lang="ja-JP" altLang="en-US" sz="1100"/>
            </a:p>
          </p:txBody>
        </p:sp>
        <p:sp>
          <p:nvSpPr>
            <p:cNvPr id="22" name="テキスト ボックス 21">
              <a:extLst>
                <a:ext uri="{FF2B5EF4-FFF2-40B4-BE49-F238E27FC236}">
                  <a16:creationId xmlns:a16="http://schemas.microsoft.com/office/drawing/2014/main" id="{04B07EC4-F4C2-1D43-A6A1-CDAAF774B0D9}"/>
                </a:ext>
              </a:extLst>
            </p:cNvPr>
            <p:cNvSpPr txBox="1"/>
            <p:nvPr/>
          </p:nvSpPr>
          <p:spPr>
            <a:xfrm>
              <a:off x="229816" y="2470642"/>
              <a:ext cx="690976" cy="760271"/>
            </a:xfrm>
            <a:prstGeom prst="rect">
              <a:avLst/>
            </a:prstGeom>
            <a:noFill/>
          </p:spPr>
          <p:txBody>
            <a:bodyPr wrap="none" rtlCol="0">
              <a:spAutoFit/>
            </a:bodyPr>
            <a:lstStyle/>
            <a:p>
              <a:r>
                <a:rPr kumimoji="1" lang="en-US" altLang="ja-JP" sz="1100" dirty="0"/>
                <a:t>10</a:t>
              </a:r>
              <a:endParaRPr kumimoji="1" lang="ja-JP" altLang="en-US" sz="1100"/>
            </a:p>
          </p:txBody>
        </p:sp>
        <p:sp>
          <p:nvSpPr>
            <p:cNvPr id="23" name="テキスト ボックス 22">
              <a:extLst>
                <a:ext uri="{FF2B5EF4-FFF2-40B4-BE49-F238E27FC236}">
                  <a16:creationId xmlns:a16="http://schemas.microsoft.com/office/drawing/2014/main" id="{4CB1F80E-DEEF-074B-943B-3ABE625AA22E}"/>
                </a:ext>
              </a:extLst>
            </p:cNvPr>
            <p:cNvSpPr txBox="1"/>
            <p:nvPr/>
          </p:nvSpPr>
          <p:spPr>
            <a:xfrm rot="16200000">
              <a:off x="-1501520" y="3807403"/>
              <a:ext cx="3406315" cy="528927"/>
            </a:xfrm>
            <a:prstGeom prst="rect">
              <a:avLst/>
            </a:prstGeom>
            <a:noFill/>
          </p:spPr>
          <p:txBody>
            <a:bodyPr wrap="none" rtlCol="0">
              <a:spAutoFit/>
            </a:bodyPr>
            <a:lstStyle/>
            <a:p>
              <a:r>
                <a:rPr lang="ja-JP" altLang="en-US" sz="1100"/>
                <a:t>表の回数（回）</a:t>
              </a:r>
              <a:endParaRPr kumimoji="1" lang="ja-JP" altLang="en-US" sz="1100"/>
            </a:p>
          </p:txBody>
        </p:sp>
        <p:sp>
          <p:nvSpPr>
            <p:cNvPr id="24" name="テキスト ボックス 23">
              <a:extLst>
                <a:ext uri="{FF2B5EF4-FFF2-40B4-BE49-F238E27FC236}">
                  <a16:creationId xmlns:a16="http://schemas.microsoft.com/office/drawing/2014/main" id="{D7F5A358-388B-4241-80E5-1B1A33599264}"/>
                </a:ext>
              </a:extLst>
            </p:cNvPr>
            <p:cNvSpPr txBox="1"/>
            <p:nvPr/>
          </p:nvSpPr>
          <p:spPr>
            <a:xfrm>
              <a:off x="314404" y="4620381"/>
              <a:ext cx="532170" cy="760271"/>
            </a:xfrm>
            <a:prstGeom prst="rect">
              <a:avLst/>
            </a:prstGeom>
            <a:noFill/>
          </p:spPr>
          <p:txBody>
            <a:bodyPr wrap="none" rtlCol="0">
              <a:spAutoFit/>
            </a:bodyPr>
            <a:lstStyle/>
            <a:p>
              <a:r>
                <a:rPr kumimoji="1" lang="en-US" altLang="ja-JP" sz="1100" dirty="0"/>
                <a:t>2</a:t>
              </a:r>
              <a:endParaRPr kumimoji="1" lang="ja-JP" altLang="en-US" sz="1100"/>
            </a:p>
          </p:txBody>
        </p:sp>
        <p:sp>
          <p:nvSpPr>
            <p:cNvPr id="25" name="テキスト ボックス 24">
              <a:extLst>
                <a:ext uri="{FF2B5EF4-FFF2-40B4-BE49-F238E27FC236}">
                  <a16:creationId xmlns:a16="http://schemas.microsoft.com/office/drawing/2014/main" id="{926E562A-E85D-CF4B-855E-AB4F777E168A}"/>
                </a:ext>
              </a:extLst>
            </p:cNvPr>
            <p:cNvSpPr txBox="1"/>
            <p:nvPr/>
          </p:nvSpPr>
          <p:spPr>
            <a:xfrm>
              <a:off x="314404" y="4040769"/>
              <a:ext cx="532170" cy="760271"/>
            </a:xfrm>
            <a:prstGeom prst="rect">
              <a:avLst/>
            </a:prstGeom>
            <a:noFill/>
          </p:spPr>
          <p:txBody>
            <a:bodyPr wrap="none" rtlCol="0">
              <a:spAutoFit/>
            </a:bodyPr>
            <a:lstStyle/>
            <a:p>
              <a:r>
                <a:rPr lang="en-US" altLang="ja-JP" sz="1100" dirty="0"/>
                <a:t>4</a:t>
              </a:r>
              <a:endParaRPr kumimoji="1" lang="ja-JP" altLang="en-US" sz="1100"/>
            </a:p>
          </p:txBody>
        </p:sp>
        <p:sp>
          <p:nvSpPr>
            <p:cNvPr id="26" name="テキスト ボックス 25">
              <a:extLst>
                <a:ext uri="{FF2B5EF4-FFF2-40B4-BE49-F238E27FC236}">
                  <a16:creationId xmlns:a16="http://schemas.microsoft.com/office/drawing/2014/main" id="{EBF28EB4-E267-6441-BE3E-184D2DD89EF7}"/>
                </a:ext>
              </a:extLst>
            </p:cNvPr>
            <p:cNvSpPr txBox="1"/>
            <p:nvPr/>
          </p:nvSpPr>
          <p:spPr>
            <a:xfrm>
              <a:off x="314404" y="3470805"/>
              <a:ext cx="532170" cy="760271"/>
            </a:xfrm>
            <a:prstGeom prst="rect">
              <a:avLst/>
            </a:prstGeom>
            <a:noFill/>
          </p:spPr>
          <p:txBody>
            <a:bodyPr wrap="none" rtlCol="0">
              <a:spAutoFit/>
            </a:bodyPr>
            <a:lstStyle/>
            <a:p>
              <a:r>
                <a:rPr lang="en-US" altLang="ja-JP" sz="1100" dirty="0"/>
                <a:t>6</a:t>
              </a:r>
              <a:endParaRPr kumimoji="1" lang="ja-JP" altLang="en-US" sz="1100"/>
            </a:p>
          </p:txBody>
        </p:sp>
        <p:sp>
          <p:nvSpPr>
            <p:cNvPr id="27" name="テキスト ボックス 26">
              <a:extLst>
                <a:ext uri="{FF2B5EF4-FFF2-40B4-BE49-F238E27FC236}">
                  <a16:creationId xmlns:a16="http://schemas.microsoft.com/office/drawing/2014/main" id="{64B789D3-DFF2-8E41-A29D-9BE8A3C441CE}"/>
                </a:ext>
              </a:extLst>
            </p:cNvPr>
            <p:cNvSpPr txBox="1"/>
            <p:nvPr/>
          </p:nvSpPr>
          <p:spPr>
            <a:xfrm>
              <a:off x="319918" y="2890856"/>
              <a:ext cx="532170" cy="760271"/>
            </a:xfrm>
            <a:prstGeom prst="rect">
              <a:avLst/>
            </a:prstGeom>
            <a:noFill/>
          </p:spPr>
          <p:txBody>
            <a:bodyPr wrap="none" rtlCol="0">
              <a:spAutoFit/>
            </a:bodyPr>
            <a:lstStyle/>
            <a:p>
              <a:r>
                <a:rPr kumimoji="1" lang="en-US" altLang="ja-JP" sz="1100" dirty="0"/>
                <a:t>8</a:t>
              </a:r>
              <a:endParaRPr kumimoji="1" lang="ja-JP" altLang="en-US" sz="1100"/>
            </a:p>
          </p:txBody>
        </p:sp>
        <p:cxnSp>
          <p:nvCxnSpPr>
            <p:cNvPr id="28" name="直線矢印コネクタ 27">
              <a:extLst>
                <a:ext uri="{FF2B5EF4-FFF2-40B4-BE49-F238E27FC236}">
                  <a16:creationId xmlns:a16="http://schemas.microsoft.com/office/drawing/2014/main" id="{8781C798-6E80-F14A-80AA-512A50577F2D}"/>
                </a:ext>
              </a:extLst>
            </p:cNvPr>
            <p:cNvCxnSpPr>
              <a:cxnSpLocks/>
            </p:cNvCxnSpPr>
            <p:nvPr/>
          </p:nvCxnSpPr>
          <p:spPr>
            <a:xfrm flipV="1">
              <a:off x="697047" y="2470643"/>
              <a:ext cx="8805413" cy="2954420"/>
            </a:xfrm>
            <a:prstGeom prst="straightConnector1">
              <a:avLst/>
            </a:prstGeom>
            <a:ln w="38100">
              <a:solidFill>
                <a:srgbClr val="FF0000"/>
              </a:solidFill>
              <a:prstDash val="dash"/>
              <a:headEnd type="none"/>
              <a:tailEnd type="none"/>
            </a:ln>
          </p:spPr>
          <p:style>
            <a:lnRef idx="1">
              <a:schemeClr val="dk1"/>
            </a:lnRef>
            <a:fillRef idx="0">
              <a:schemeClr val="dk1"/>
            </a:fillRef>
            <a:effectRef idx="0">
              <a:schemeClr val="dk1"/>
            </a:effectRef>
            <a:fontRef idx="minor">
              <a:schemeClr val="tx1"/>
            </a:fontRef>
          </p:style>
        </p:cxnSp>
      </p:grpSp>
      <p:pic>
        <p:nvPicPr>
          <p:cNvPr id="30" name="図 29">
            <a:extLst>
              <a:ext uri="{FF2B5EF4-FFF2-40B4-BE49-F238E27FC236}">
                <a16:creationId xmlns:a16="http://schemas.microsoft.com/office/drawing/2014/main" id="{6F5355DA-F2B4-DF43-AE95-E9C1DCF0608F}"/>
              </a:ext>
            </a:extLst>
          </p:cNvPr>
          <p:cNvPicPr>
            <a:picLocks noChangeAspect="1"/>
          </p:cNvPicPr>
          <p:nvPr/>
        </p:nvPicPr>
        <p:blipFill>
          <a:blip r:embed="rId5"/>
          <a:stretch>
            <a:fillRect/>
          </a:stretch>
        </p:blipFill>
        <p:spPr>
          <a:xfrm>
            <a:off x="6608016" y="4974598"/>
            <a:ext cx="855332" cy="1610843"/>
          </a:xfrm>
          <a:prstGeom prst="rect">
            <a:avLst/>
          </a:prstGeom>
        </p:spPr>
      </p:pic>
      <p:pic>
        <p:nvPicPr>
          <p:cNvPr id="32" name="図 31">
            <a:extLst>
              <a:ext uri="{FF2B5EF4-FFF2-40B4-BE49-F238E27FC236}">
                <a16:creationId xmlns:a16="http://schemas.microsoft.com/office/drawing/2014/main" id="{52AFC89C-A1DC-5244-9BCA-9B73A50B9EB3}"/>
              </a:ext>
            </a:extLst>
          </p:cNvPr>
          <p:cNvPicPr>
            <a:picLocks noChangeAspect="1"/>
          </p:cNvPicPr>
          <p:nvPr/>
        </p:nvPicPr>
        <p:blipFill>
          <a:blip r:embed="rId6"/>
          <a:stretch>
            <a:fillRect/>
          </a:stretch>
        </p:blipFill>
        <p:spPr>
          <a:xfrm>
            <a:off x="10922403" y="5041286"/>
            <a:ext cx="854724" cy="1610843"/>
          </a:xfrm>
          <a:prstGeom prst="rect">
            <a:avLst/>
          </a:prstGeom>
        </p:spPr>
      </p:pic>
      <p:cxnSp>
        <p:nvCxnSpPr>
          <p:cNvPr id="36" name="直線矢印コネクタ 35">
            <a:extLst>
              <a:ext uri="{FF2B5EF4-FFF2-40B4-BE49-F238E27FC236}">
                <a16:creationId xmlns:a16="http://schemas.microsoft.com/office/drawing/2014/main" id="{C529DFA8-357F-384D-9E0F-4DC806663BC3}"/>
              </a:ext>
            </a:extLst>
          </p:cNvPr>
          <p:cNvCxnSpPr>
            <a:cxnSpLocks/>
          </p:cNvCxnSpPr>
          <p:nvPr/>
        </p:nvCxnSpPr>
        <p:spPr>
          <a:xfrm flipV="1">
            <a:off x="6589173" y="6374076"/>
            <a:ext cx="5141207" cy="8514"/>
          </a:xfrm>
          <a:prstGeom prst="straightConnector1">
            <a:avLst/>
          </a:prstGeom>
          <a:ln w="63500">
            <a:tailEnd type="none"/>
          </a:ln>
        </p:spPr>
        <p:style>
          <a:lnRef idx="1">
            <a:schemeClr val="dk1"/>
          </a:lnRef>
          <a:fillRef idx="0">
            <a:schemeClr val="dk1"/>
          </a:fillRef>
          <a:effectRef idx="0">
            <a:schemeClr val="dk1"/>
          </a:effectRef>
          <a:fontRef idx="minor">
            <a:schemeClr val="tx1"/>
          </a:fontRef>
        </p:style>
      </p:cxnSp>
      <p:cxnSp>
        <p:nvCxnSpPr>
          <p:cNvPr id="40" name="直線矢印コネクタ 39">
            <a:extLst>
              <a:ext uri="{FF2B5EF4-FFF2-40B4-BE49-F238E27FC236}">
                <a16:creationId xmlns:a16="http://schemas.microsoft.com/office/drawing/2014/main" id="{25708B18-B57C-1B4C-BBD8-577EA4FD5BA6}"/>
              </a:ext>
            </a:extLst>
          </p:cNvPr>
          <p:cNvCxnSpPr>
            <a:cxnSpLocks/>
          </p:cNvCxnSpPr>
          <p:nvPr/>
        </p:nvCxnSpPr>
        <p:spPr>
          <a:xfrm flipV="1">
            <a:off x="6592608" y="5041286"/>
            <a:ext cx="0" cy="1344924"/>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45" name="テキスト ボックス 44">
            <a:extLst>
              <a:ext uri="{FF2B5EF4-FFF2-40B4-BE49-F238E27FC236}">
                <a16:creationId xmlns:a16="http://schemas.microsoft.com/office/drawing/2014/main" id="{6E67E7C5-DDDE-4D4A-BD4F-CDAED61BA5BB}"/>
              </a:ext>
            </a:extLst>
          </p:cNvPr>
          <p:cNvSpPr txBox="1"/>
          <p:nvPr/>
        </p:nvSpPr>
        <p:spPr>
          <a:xfrm>
            <a:off x="6403351" y="6053211"/>
            <a:ext cx="263214" cy="261610"/>
          </a:xfrm>
          <a:prstGeom prst="rect">
            <a:avLst/>
          </a:prstGeom>
          <a:noFill/>
        </p:spPr>
        <p:txBody>
          <a:bodyPr wrap="none" rtlCol="0">
            <a:spAutoFit/>
          </a:bodyPr>
          <a:lstStyle/>
          <a:p>
            <a:r>
              <a:rPr kumimoji="1" lang="en-US" altLang="ja-JP" sz="1100" dirty="0"/>
              <a:t>0</a:t>
            </a:r>
            <a:endParaRPr kumimoji="1" lang="ja-JP" altLang="en-US" sz="1100"/>
          </a:p>
        </p:txBody>
      </p:sp>
      <p:sp>
        <p:nvSpPr>
          <p:cNvPr id="46" name="テキスト ボックス 45">
            <a:extLst>
              <a:ext uri="{FF2B5EF4-FFF2-40B4-BE49-F238E27FC236}">
                <a16:creationId xmlns:a16="http://schemas.microsoft.com/office/drawing/2014/main" id="{F3D39803-EBBC-444F-8DF0-D36A9283DEAA}"/>
              </a:ext>
            </a:extLst>
          </p:cNvPr>
          <p:cNvSpPr txBox="1"/>
          <p:nvPr/>
        </p:nvSpPr>
        <p:spPr>
          <a:xfrm>
            <a:off x="6361513" y="5128803"/>
            <a:ext cx="341760" cy="261610"/>
          </a:xfrm>
          <a:prstGeom prst="rect">
            <a:avLst/>
          </a:prstGeom>
          <a:noFill/>
        </p:spPr>
        <p:txBody>
          <a:bodyPr wrap="none" rtlCol="0">
            <a:spAutoFit/>
          </a:bodyPr>
          <a:lstStyle/>
          <a:p>
            <a:r>
              <a:rPr kumimoji="1" lang="en-US" altLang="ja-JP" sz="1100" dirty="0"/>
              <a:t>10</a:t>
            </a:r>
            <a:endParaRPr kumimoji="1" lang="ja-JP" altLang="en-US" sz="1100"/>
          </a:p>
        </p:txBody>
      </p:sp>
      <p:sp>
        <p:nvSpPr>
          <p:cNvPr id="47" name="テキスト ボックス 46">
            <a:extLst>
              <a:ext uri="{FF2B5EF4-FFF2-40B4-BE49-F238E27FC236}">
                <a16:creationId xmlns:a16="http://schemas.microsoft.com/office/drawing/2014/main" id="{09920C31-DB61-7B4E-AF0F-A9902355EED9}"/>
              </a:ext>
            </a:extLst>
          </p:cNvPr>
          <p:cNvSpPr txBox="1"/>
          <p:nvPr/>
        </p:nvSpPr>
        <p:spPr>
          <a:xfrm rot="16200000">
            <a:off x="5761518" y="5548981"/>
            <a:ext cx="1172116" cy="261610"/>
          </a:xfrm>
          <a:prstGeom prst="rect">
            <a:avLst/>
          </a:prstGeom>
          <a:noFill/>
        </p:spPr>
        <p:txBody>
          <a:bodyPr wrap="none" rtlCol="0">
            <a:spAutoFit/>
          </a:bodyPr>
          <a:lstStyle/>
          <a:p>
            <a:r>
              <a:rPr lang="ja-JP" altLang="en-US" sz="1100"/>
              <a:t>表の回数（回）</a:t>
            </a:r>
            <a:endParaRPr kumimoji="1" lang="ja-JP" altLang="en-US" sz="1100"/>
          </a:p>
        </p:txBody>
      </p:sp>
      <p:sp>
        <p:nvSpPr>
          <p:cNvPr id="48" name="テキスト ボックス 47">
            <a:extLst>
              <a:ext uri="{FF2B5EF4-FFF2-40B4-BE49-F238E27FC236}">
                <a16:creationId xmlns:a16="http://schemas.microsoft.com/office/drawing/2014/main" id="{584242D8-8FBF-8D49-A243-72F0B0BFADDD}"/>
              </a:ext>
            </a:extLst>
          </p:cNvPr>
          <p:cNvSpPr txBox="1"/>
          <p:nvPr/>
        </p:nvSpPr>
        <p:spPr>
          <a:xfrm>
            <a:off x="6403351" y="5868530"/>
            <a:ext cx="263214" cy="261610"/>
          </a:xfrm>
          <a:prstGeom prst="rect">
            <a:avLst/>
          </a:prstGeom>
          <a:noFill/>
        </p:spPr>
        <p:txBody>
          <a:bodyPr wrap="none" rtlCol="0">
            <a:spAutoFit/>
          </a:bodyPr>
          <a:lstStyle/>
          <a:p>
            <a:r>
              <a:rPr kumimoji="1" lang="en-US" altLang="ja-JP" sz="1100" dirty="0"/>
              <a:t>2</a:t>
            </a:r>
            <a:endParaRPr kumimoji="1" lang="ja-JP" altLang="en-US" sz="1100"/>
          </a:p>
        </p:txBody>
      </p:sp>
      <p:sp>
        <p:nvSpPr>
          <p:cNvPr id="49" name="テキスト ボックス 48">
            <a:extLst>
              <a:ext uri="{FF2B5EF4-FFF2-40B4-BE49-F238E27FC236}">
                <a16:creationId xmlns:a16="http://schemas.microsoft.com/office/drawing/2014/main" id="{342C6CAA-13AA-FB42-ADFD-8456A72365EE}"/>
              </a:ext>
            </a:extLst>
          </p:cNvPr>
          <p:cNvSpPr txBox="1"/>
          <p:nvPr/>
        </p:nvSpPr>
        <p:spPr>
          <a:xfrm>
            <a:off x="6403351" y="5669085"/>
            <a:ext cx="263214" cy="261610"/>
          </a:xfrm>
          <a:prstGeom prst="rect">
            <a:avLst/>
          </a:prstGeom>
          <a:noFill/>
        </p:spPr>
        <p:txBody>
          <a:bodyPr wrap="none" rtlCol="0">
            <a:spAutoFit/>
          </a:bodyPr>
          <a:lstStyle/>
          <a:p>
            <a:r>
              <a:rPr lang="en-US" altLang="ja-JP" sz="1100" dirty="0"/>
              <a:t>4</a:t>
            </a:r>
            <a:endParaRPr kumimoji="1" lang="ja-JP" altLang="en-US" sz="1100"/>
          </a:p>
        </p:txBody>
      </p:sp>
      <p:sp>
        <p:nvSpPr>
          <p:cNvPr id="50" name="テキスト ボックス 49">
            <a:extLst>
              <a:ext uri="{FF2B5EF4-FFF2-40B4-BE49-F238E27FC236}">
                <a16:creationId xmlns:a16="http://schemas.microsoft.com/office/drawing/2014/main" id="{65202EE3-EA0E-FB4F-8F08-DDEA10C996D6}"/>
              </a:ext>
            </a:extLst>
          </p:cNvPr>
          <p:cNvSpPr txBox="1"/>
          <p:nvPr/>
        </p:nvSpPr>
        <p:spPr>
          <a:xfrm>
            <a:off x="6403351" y="5472960"/>
            <a:ext cx="263214" cy="261610"/>
          </a:xfrm>
          <a:prstGeom prst="rect">
            <a:avLst/>
          </a:prstGeom>
          <a:noFill/>
        </p:spPr>
        <p:txBody>
          <a:bodyPr wrap="none" rtlCol="0">
            <a:spAutoFit/>
          </a:bodyPr>
          <a:lstStyle/>
          <a:p>
            <a:r>
              <a:rPr lang="en-US" altLang="ja-JP" sz="1100" dirty="0"/>
              <a:t>6</a:t>
            </a:r>
            <a:endParaRPr kumimoji="1" lang="ja-JP" altLang="en-US" sz="1100"/>
          </a:p>
        </p:txBody>
      </p:sp>
      <p:sp>
        <p:nvSpPr>
          <p:cNvPr id="51" name="テキスト ボックス 50">
            <a:extLst>
              <a:ext uri="{FF2B5EF4-FFF2-40B4-BE49-F238E27FC236}">
                <a16:creationId xmlns:a16="http://schemas.microsoft.com/office/drawing/2014/main" id="{591B748C-D020-8C4B-B295-3E370D77FA24}"/>
              </a:ext>
            </a:extLst>
          </p:cNvPr>
          <p:cNvSpPr txBox="1"/>
          <p:nvPr/>
        </p:nvSpPr>
        <p:spPr>
          <a:xfrm>
            <a:off x="6406078" y="5273399"/>
            <a:ext cx="263214" cy="261610"/>
          </a:xfrm>
          <a:prstGeom prst="rect">
            <a:avLst/>
          </a:prstGeom>
          <a:noFill/>
        </p:spPr>
        <p:txBody>
          <a:bodyPr wrap="none" rtlCol="0">
            <a:spAutoFit/>
          </a:bodyPr>
          <a:lstStyle/>
          <a:p>
            <a:r>
              <a:rPr kumimoji="1" lang="en-US" altLang="ja-JP" sz="1100" dirty="0"/>
              <a:t>8</a:t>
            </a:r>
            <a:endParaRPr kumimoji="1" lang="ja-JP" altLang="en-US" sz="1100"/>
          </a:p>
        </p:txBody>
      </p:sp>
      <p:sp>
        <p:nvSpPr>
          <p:cNvPr id="53" name="テキスト ボックス 52">
            <a:extLst>
              <a:ext uri="{FF2B5EF4-FFF2-40B4-BE49-F238E27FC236}">
                <a16:creationId xmlns:a16="http://schemas.microsoft.com/office/drawing/2014/main" id="{DFA7B265-DBD0-1540-AF42-D542181B0B3D}"/>
              </a:ext>
            </a:extLst>
          </p:cNvPr>
          <p:cNvSpPr txBox="1"/>
          <p:nvPr/>
        </p:nvSpPr>
        <p:spPr>
          <a:xfrm>
            <a:off x="8106112" y="6512088"/>
            <a:ext cx="1800493" cy="369332"/>
          </a:xfrm>
          <a:prstGeom prst="rect">
            <a:avLst/>
          </a:prstGeom>
          <a:noFill/>
        </p:spPr>
        <p:txBody>
          <a:bodyPr wrap="none" rtlCol="0">
            <a:spAutoFit/>
          </a:bodyPr>
          <a:lstStyle/>
          <a:p>
            <a:r>
              <a:rPr kumimoji="1" lang="ja-JP" altLang="en-US"/>
              <a:t>磁場に置く時間</a:t>
            </a:r>
          </a:p>
        </p:txBody>
      </p:sp>
      <p:pic>
        <p:nvPicPr>
          <p:cNvPr id="61" name="図 60" descr="図形, 四角形&#10;&#10;自動的に生成された説明">
            <a:extLst>
              <a:ext uri="{FF2B5EF4-FFF2-40B4-BE49-F238E27FC236}">
                <a16:creationId xmlns:a16="http://schemas.microsoft.com/office/drawing/2014/main" id="{CFA42CB6-D579-094B-853D-F121A6237827}"/>
              </a:ext>
            </a:extLst>
          </p:cNvPr>
          <p:cNvPicPr>
            <a:picLocks noChangeAspect="1"/>
          </p:cNvPicPr>
          <p:nvPr/>
        </p:nvPicPr>
        <p:blipFill>
          <a:blip r:embed="rId9"/>
          <a:stretch>
            <a:fillRect/>
          </a:stretch>
        </p:blipFill>
        <p:spPr>
          <a:xfrm>
            <a:off x="5830781" y="4749417"/>
            <a:ext cx="5638883" cy="1850255"/>
          </a:xfrm>
          <a:prstGeom prst="rect">
            <a:avLst/>
          </a:prstGeom>
        </p:spPr>
      </p:pic>
      <p:sp>
        <p:nvSpPr>
          <p:cNvPr id="64" name="テキスト ボックス 63">
            <a:extLst>
              <a:ext uri="{FF2B5EF4-FFF2-40B4-BE49-F238E27FC236}">
                <a16:creationId xmlns:a16="http://schemas.microsoft.com/office/drawing/2014/main" id="{CF2F56DA-C13D-3E4D-B599-1DEFCE0DB634}"/>
              </a:ext>
            </a:extLst>
          </p:cNvPr>
          <p:cNvSpPr txBox="1"/>
          <p:nvPr/>
        </p:nvSpPr>
        <p:spPr>
          <a:xfrm>
            <a:off x="11383319" y="6432324"/>
            <a:ext cx="582211" cy="369332"/>
          </a:xfrm>
          <a:prstGeom prst="rect">
            <a:avLst/>
          </a:prstGeom>
          <a:noFill/>
        </p:spPr>
        <p:txBody>
          <a:bodyPr wrap="none" rtlCol="0">
            <a:spAutoFit/>
          </a:bodyPr>
          <a:lstStyle/>
          <a:p>
            <a:r>
              <a:rPr kumimoji="1" lang="en-US" altLang="ja-JP" dirty="0"/>
              <a:t>+</a:t>
            </a:r>
            <a:r>
              <a:rPr kumimoji="1" lang="ja-JP" altLang="en-US"/>
              <a:t>∞</a:t>
            </a:r>
          </a:p>
        </p:txBody>
      </p:sp>
      <p:sp>
        <p:nvSpPr>
          <p:cNvPr id="65" name="テキスト ボックス 64">
            <a:extLst>
              <a:ext uri="{FF2B5EF4-FFF2-40B4-BE49-F238E27FC236}">
                <a16:creationId xmlns:a16="http://schemas.microsoft.com/office/drawing/2014/main" id="{E5CEAADA-EEF9-574F-9F3A-68191F19F288}"/>
              </a:ext>
            </a:extLst>
          </p:cNvPr>
          <p:cNvSpPr txBox="1"/>
          <p:nvPr/>
        </p:nvSpPr>
        <p:spPr>
          <a:xfrm>
            <a:off x="6377263" y="6436199"/>
            <a:ext cx="646331" cy="369332"/>
          </a:xfrm>
          <a:prstGeom prst="rect">
            <a:avLst/>
          </a:prstGeom>
          <a:noFill/>
        </p:spPr>
        <p:txBody>
          <a:bodyPr wrap="none" rtlCol="0">
            <a:spAutoFit/>
          </a:bodyPr>
          <a:lstStyle/>
          <a:p>
            <a:r>
              <a:rPr kumimoji="1" lang="en-US" altLang="ja-JP" dirty="0"/>
              <a:t>−</a:t>
            </a:r>
            <a:r>
              <a:rPr kumimoji="1" lang="ja-JP" altLang="en-US"/>
              <a:t>∞</a:t>
            </a:r>
          </a:p>
        </p:txBody>
      </p:sp>
    </p:spTree>
    <p:extLst>
      <p:ext uri="{BB962C8B-B14F-4D97-AF65-F5344CB8AC3E}">
        <p14:creationId xmlns:p14="http://schemas.microsoft.com/office/powerpoint/2010/main" val="755904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DD665AB-6F56-1E4D-92F2-86E9967E8E88}"/>
              </a:ext>
            </a:extLst>
          </p:cNvPr>
          <p:cNvPicPr>
            <a:picLocks noChangeAspect="1"/>
          </p:cNvPicPr>
          <p:nvPr/>
        </p:nvPicPr>
        <p:blipFill>
          <a:blip r:embed="rId2"/>
          <a:stretch>
            <a:fillRect/>
          </a:stretch>
        </p:blipFill>
        <p:spPr>
          <a:xfrm>
            <a:off x="8292428" y="0"/>
            <a:ext cx="3707314" cy="3310810"/>
          </a:xfrm>
          <a:prstGeom prst="rect">
            <a:avLst/>
          </a:prstGeom>
        </p:spPr>
      </p:pic>
      <p:sp>
        <p:nvSpPr>
          <p:cNvPr id="2" name="タイトル 1">
            <a:extLst>
              <a:ext uri="{FF2B5EF4-FFF2-40B4-BE49-F238E27FC236}">
                <a16:creationId xmlns:a16="http://schemas.microsoft.com/office/drawing/2014/main" id="{D3B6A5DA-E1C1-3C4C-9B41-3965CBA7AF09}"/>
              </a:ext>
            </a:extLst>
          </p:cNvPr>
          <p:cNvSpPr>
            <a:spLocks noGrp="1"/>
          </p:cNvSpPr>
          <p:nvPr>
            <p:ph type="title"/>
          </p:nvPr>
        </p:nvSpPr>
        <p:spPr/>
        <p:txBody>
          <a:bodyPr/>
          <a:lstStyle/>
          <a:p>
            <a:r>
              <a:rPr lang="ja-JP" altLang="en-US"/>
              <a:t>例）対数リンク関数の場合</a:t>
            </a:r>
            <a:endParaRPr kumimoji="1" lang="ja-JP" altLang="en-US"/>
          </a:p>
        </p:txBody>
      </p:sp>
      <p:sp>
        <p:nvSpPr>
          <p:cNvPr id="3" name="コンテンツ プレースホルダー 2">
            <a:extLst>
              <a:ext uri="{FF2B5EF4-FFF2-40B4-BE49-F238E27FC236}">
                <a16:creationId xmlns:a16="http://schemas.microsoft.com/office/drawing/2014/main" id="{E06F21EC-A19B-B743-BFAD-946C6455A535}"/>
              </a:ext>
            </a:extLst>
          </p:cNvPr>
          <p:cNvSpPr>
            <a:spLocks noGrp="1"/>
          </p:cNvSpPr>
          <p:nvPr>
            <p:ph idx="1"/>
          </p:nvPr>
        </p:nvSpPr>
        <p:spPr>
          <a:xfrm>
            <a:off x="838200" y="1825625"/>
            <a:ext cx="11161542" cy="4667250"/>
          </a:xfrm>
        </p:spPr>
        <p:txBody>
          <a:bodyPr>
            <a:normAutofit fontScale="92500" lnSpcReduction="10000"/>
          </a:bodyPr>
          <a:lstStyle/>
          <a:p>
            <a:r>
              <a:rPr lang="ja-JP" altLang="en-US"/>
              <a:t>説明変数の影響が指数的に効く．</a:t>
            </a:r>
            <a:endParaRPr lang="en-US" altLang="ja-JP" dirty="0"/>
          </a:p>
          <a:p>
            <a:r>
              <a:rPr lang="ja-JP" altLang="en-US"/>
              <a:t>説明変数同士の影響が掛け算となる．</a:t>
            </a:r>
            <a:endParaRPr lang="en-US" altLang="ja-JP" dirty="0"/>
          </a:p>
          <a:p>
            <a:endParaRPr lang="en-US" altLang="ja-JP" dirty="0"/>
          </a:p>
          <a:p>
            <a:r>
              <a:rPr lang="en-US" altLang="ja-JP" dirty="0"/>
              <a:t>y^</a:t>
            </a:r>
            <a:r>
              <a:rPr lang="ja-JP" altLang="en-US"/>
              <a:t>を目的変数の予測値、説明変数が２つ</a:t>
            </a:r>
            <a:r>
              <a:rPr lang="en-US" altLang="ja-JP" dirty="0"/>
              <a:t>(x</a:t>
            </a:r>
            <a:r>
              <a:rPr lang="en-US" altLang="ja-JP" baseline="-25000" dirty="0"/>
              <a:t>1</a:t>
            </a:r>
            <a:r>
              <a:rPr lang="en-US" altLang="ja-JP" dirty="0"/>
              <a:t>, x</a:t>
            </a:r>
            <a:r>
              <a:rPr lang="en-US" altLang="ja-JP" baseline="-25000" dirty="0"/>
              <a:t>2</a:t>
            </a:r>
            <a:r>
              <a:rPr lang="en-US" altLang="ja-JP" dirty="0"/>
              <a:t>)</a:t>
            </a:r>
            <a:r>
              <a:rPr lang="ja-JP" altLang="en-US"/>
              <a:t>だった場合、</a:t>
            </a:r>
            <a:endParaRPr lang="en-US" altLang="ja-JP" dirty="0"/>
          </a:p>
          <a:p>
            <a:pPr lvl="1"/>
            <a:r>
              <a:rPr lang="en-US" altLang="ja-JP" dirty="0"/>
              <a:t>log( y^ ) = β</a:t>
            </a:r>
            <a:r>
              <a:rPr lang="en-US" altLang="ja-JP" baseline="-25000" dirty="0"/>
              <a:t>0</a:t>
            </a:r>
            <a:r>
              <a:rPr lang="ja-JP" altLang="en-US"/>
              <a:t>＋</a:t>
            </a:r>
            <a:r>
              <a:rPr lang="en-US" altLang="ja-JP" dirty="0"/>
              <a:t>β</a:t>
            </a:r>
            <a:r>
              <a:rPr lang="en-US" altLang="ja-JP" baseline="-25000" dirty="0"/>
              <a:t>1</a:t>
            </a:r>
            <a:r>
              <a:rPr lang="en-US" altLang="ja-JP" dirty="0"/>
              <a:t> x</a:t>
            </a:r>
            <a:r>
              <a:rPr lang="en-US" altLang="ja-JP" baseline="-25000" dirty="0"/>
              <a:t>1</a:t>
            </a:r>
            <a:r>
              <a:rPr lang="en-US" altLang="ja-JP" dirty="0"/>
              <a:t> + β</a:t>
            </a:r>
            <a:r>
              <a:rPr lang="en-US" altLang="ja-JP" baseline="-25000" dirty="0"/>
              <a:t>2</a:t>
            </a:r>
            <a:r>
              <a:rPr lang="en-US" altLang="ja-JP" dirty="0"/>
              <a:t> x</a:t>
            </a:r>
            <a:r>
              <a:rPr lang="en-US" altLang="ja-JP" baseline="-25000" dirty="0"/>
              <a:t>2</a:t>
            </a:r>
            <a:r>
              <a:rPr lang="en-US" altLang="ja-JP" dirty="0"/>
              <a:t> </a:t>
            </a:r>
          </a:p>
          <a:p>
            <a:pPr lvl="1"/>
            <a:r>
              <a:rPr lang="en-US" altLang="ja-JP" dirty="0"/>
              <a:t>y = y^</a:t>
            </a:r>
            <a:r>
              <a:rPr lang="ja-JP" altLang="en-US"/>
              <a:t> </a:t>
            </a:r>
            <a:r>
              <a:rPr lang="en-US" altLang="ja-JP" dirty="0"/>
              <a:t>+</a:t>
            </a:r>
            <a:r>
              <a:rPr lang="en-US" altLang="ja-JP" dirty="0" err="1"/>
              <a:t>ε</a:t>
            </a:r>
            <a:endParaRPr lang="en-US" altLang="ja-JP" dirty="0"/>
          </a:p>
          <a:p>
            <a:pPr lvl="1"/>
            <a:endParaRPr lang="en-US" altLang="ja-JP" dirty="0"/>
          </a:p>
          <a:p>
            <a:pPr lvl="1"/>
            <a:r>
              <a:rPr lang="en-US" altLang="ja-JP" dirty="0"/>
              <a:t>y</a:t>
            </a:r>
            <a:r>
              <a:rPr lang="ja-JP" altLang="en-US"/>
              <a:t>は</a:t>
            </a:r>
            <a:r>
              <a:rPr lang="en-US" altLang="ja-JP" dirty="0"/>
              <a:t>y^</a:t>
            </a:r>
            <a:r>
              <a:rPr lang="ja-JP" altLang="en-US"/>
              <a:t>を期待値としたなんらかの確率分布に従って</a:t>
            </a:r>
            <a:r>
              <a:rPr lang="en-US" altLang="ja-JP" dirty="0" err="1"/>
              <a:t>ε</a:t>
            </a:r>
            <a:r>
              <a:rPr lang="ja-JP" altLang="en-US"/>
              <a:t>のズレがある．</a:t>
            </a:r>
            <a:r>
              <a:rPr lang="en-US" altLang="ja-JP" dirty="0"/>
              <a:t>y ~ X(y^)</a:t>
            </a:r>
            <a:r>
              <a:rPr lang="ja-JP" altLang="en-US"/>
              <a:t> </a:t>
            </a:r>
            <a:endParaRPr lang="en-US" altLang="ja-JP" dirty="0"/>
          </a:p>
          <a:p>
            <a:endParaRPr lang="en-US" altLang="ja-JP" dirty="0"/>
          </a:p>
          <a:p>
            <a:r>
              <a:rPr lang="ja-JP" altLang="en-US"/>
              <a:t>予測値</a:t>
            </a:r>
            <a:r>
              <a:rPr lang="en-US" altLang="ja-JP" dirty="0"/>
              <a:t>y^</a:t>
            </a:r>
            <a:r>
              <a:rPr lang="ja-JP" altLang="en-US"/>
              <a:t>への説明変数の影響は、指数をとって戻すと掛け算で効く．</a:t>
            </a:r>
            <a:endParaRPr lang="en-US" altLang="ja-JP" dirty="0"/>
          </a:p>
          <a:p>
            <a:pPr lvl="1"/>
            <a:r>
              <a:rPr lang="en-US" altLang="ja-JP" dirty="0"/>
              <a:t>y^ </a:t>
            </a:r>
            <a:r>
              <a:rPr lang="ja-JP" altLang="en-US"/>
              <a:t>＝</a:t>
            </a:r>
            <a:r>
              <a:rPr lang="en-US" altLang="ja-JP" dirty="0"/>
              <a:t> exp( log( y^ )) = exp(β</a:t>
            </a:r>
            <a:r>
              <a:rPr lang="en-US" altLang="ja-JP" baseline="-25000" dirty="0"/>
              <a:t>0</a:t>
            </a:r>
            <a:r>
              <a:rPr lang="ja-JP" altLang="en-US"/>
              <a:t>＋</a:t>
            </a:r>
            <a:r>
              <a:rPr lang="en-US" altLang="ja-JP" dirty="0"/>
              <a:t>β</a:t>
            </a:r>
            <a:r>
              <a:rPr lang="en-US" altLang="ja-JP" baseline="-25000" dirty="0"/>
              <a:t>1</a:t>
            </a:r>
            <a:r>
              <a:rPr lang="en-US" altLang="ja-JP" dirty="0"/>
              <a:t> x</a:t>
            </a:r>
            <a:r>
              <a:rPr lang="en-US" altLang="ja-JP" baseline="-25000" dirty="0"/>
              <a:t>1</a:t>
            </a:r>
            <a:r>
              <a:rPr lang="en-US" altLang="ja-JP" dirty="0"/>
              <a:t> + β</a:t>
            </a:r>
            <a:r>
              <a:rPr lang="en-US" altLang="ja-JP" baseline="-25000" dirty="0"/>
              <a:t>2</a:t>
            </a:r>
            <a:r>
              <a:rPr lang="en-US" altLang="ja-JP" dirty="0"/>
              <a:t> x</a:t>
            </a:r>
            <a:r>
              <a:rPr lang="en-US" altLang="ja-JP" baseline="-25000" dirty="0"/>
              <a:t>2</a:t>
            </a:r>
            <a:r>
              <a:rPr lang="en-US" altLang="ja-JP" dirty="0"/>
              <a:t> )</a:t>
            </a:r>
          </a:p>
          <a:p>
            <a:pPr marL="457200" lvl="1" indent="0">
              <a:buNone/>
            </a:pPr>
            <a:r>
              <a:rPr lang="ja-JP" altLang="en-US"/>
              <a:t>　　　　　　　　　  </a:t>
            </a:r>
            <a:r>
              <a:rPr lang="en-US" altLang="ja-JP" dirty="0"/>
              <a:t> = exp(β</a:t>
            </a:r>
            <a:r>
              <a:rPr lang="en-US" altLang="ja-JP" baseline="-25000" dirty="0"/>
              <a:t>0</a:t>
            </a:r>
            <a:r>
              <a:rPr lang="en-US" altLang="ja-JP" dirty="0"/>
              <a:t> )*exp(β</a:t>
            </a:r>
            <a:r>
              <a:rPr lang="en-US" altLang="ja-JP" baseline="-25000" dirty="0"/>
              <a:t>1</a:t>
            </a:r>
            <a:r>
              <a:rPr lang="en-US" altLang="ja-JP" dirty="0"/>
              <a:t> x</a:t>
            </a:r>
            <a:r>
              <a:rPr lang="en-US" altLang="ja-JP" baseline="-25000" dirty="0"/>
              <a:t>1</a:t>
            </a:r>
            <a:r>
              <a:rPr lang="en-US" altLang="ja-JP" dirty="0"/>
              <a:t> )*exp(β</a:t>
            </a:r>
            <a:r>
              <a:rPr lang="en-US" altLang="ja-JP" baseline="-25000" dirty="0"/>
              <a:t>2</a:t>
            </a:r>
            <a:r>
              <a:rPr lang="en-US" altLang="ja-JP" dirty="0"/>
              <a:t> x</a:t>
            </a:r>
            <a:r>
              <a:rPr lang="en-US" altLang="ja-JP" baseline="-25000" dirty="0"/>
              <a:t>2</a:t>
            </a:r>
            <a:r>
              <a:rPr lang="en-US" altLang="ja-JP" dirty="0"/>
              <a:t> ) </a:t>
            </a:r>
          </a:p>
          <a:p>
            <a:endParaRPr kumimoji="1" lang="ja-JP" altLang="en-US"/>
          </a:p>
        </p:txBody>
      </p:sp>
      <p:pic>
        <p:nvPicPr>
          <p:cNvPr id="6" name="図 5" descr="図形&#10;&#10;自動的に生成された説明">
            <a:extLst>
              <a:ext uri="{FF2B5EF4-FFF2-40B4-BE49-F238E27FC236}">
                <a16:creationId xmlns:a16="http://schemas.microsoft.com/office/drawing/2014/main" id="{33C977AA-F2B3-1D48-A963-1336A6F04C5C}"/>
              </a:ext>
            </a:extLst>
          </p:cNvPr>
          <p:cNvPicPr>
            <a:picLocks noChangeAspect="1"/>
          </p:cNvPicPr>
          <p:nvPr/>
        </p:nvPicPr>
        <p:blipFill>
          <a:blip r:embed="rId3"/>
          <a:stretch>
            <a:fillRect/>
          </a:stretch>
        </p:blipFill>
        <p:spPr>
          <a:xfrm rot="16200000" flipV="1">
            <a:off x="9539152" y="1587230"/>
            <a:ext cx="944543" cy="590339"/>
          </a:xfrm>
          <a:prstGeom prst="rect">
            <a:avLst/>
          </a:prstGeom>
        </p:spPr>
      </p:pic>
    </p:spTree>
    <p:extLst>
      <p:ext uri="{BB962C8B-B14F-4D97-AF65-F5344CB8AC3E}">
        <p14:creationId xmlns:p14="http://schemas.microsoft.com/office/powerpoint/2010/main" val="961994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C9F6B5-5273-C44E-99D7-70DDC776105C}"/>
              </a:ext>
            </a:extLst>
          </p:cNvPr>
          <p:cNvSpPr>
            <a:spLocks noGrp="1"/>
          </p:cNvSpPr>
          <p:nvPr>
            <p:ph type="title"/>
          </p:nvPr>
        </p:nvSpPr>
        <p:spPr/>
        <p:txBody>
          <a:bodyPr/>
          <a:lstStyle/>
          <a:p>
            <a:r>
              <a:rPr kumimoji="1" lang="en-US" altLang="ja-JP" dirty="0"/>
              <a:t>GLM</a:t>
            </a:r>
            <a:r>
              <a:rPr kumimoji="1" lang="ja-JP" altLang="en-US"/>
              <a:t>への道筋</a:t>
            </a:r>
          </a:p>
        </p:txBody>
      </p:sp>
      <p:sp>
        <p:nvSpPr>
          <p:cNvPr id="3" name="コンテンツ プレースホルダー 2">
            <a:extLst>
              <a:ext uri="{FF2B5EF4-FFF2-40B4-BE49-F238E27FC236}">
                <a16:creationId xmlns:a16="http://schemas.microsoft.com/office/drawing/2014/main" id="{A86CDB78-6804-E241-947F-EF368CEFE9B2}"/>
              </a:ext>
            </a:extLst>
          </p:cNvPr>
          <p:cNvSpPr>
            <a:spLocks noGrp="1"/>
          </p:cNvSpPr>
          <p:nvPr>
            <p:ph idx="1"/>
          </p:nvPr>
        </p:nvSpPr>
        <p:spPr/>
        <p:txBody>
          <a:bodyPr>
            <a:normAutofit/>
          </a:bodyPr>
          <a:lstStyle/>
          <a:p>
            <a:r>
              <a:rPr kumimoji="1" lang="ja-JP" altLang="en-US"/>
              <a:t>確率分布としての誤差；誤差</a:t>
            </a:r>
            <a:r>
              <a:rPr lang="ja-JP" altLang="en-US"/>
              <a:t>構造</a:t>
            </a:r>
            <a:endParaRPr kumimoji="1" lang="en-US" altLang="ja-JP" dirty="0"/>
          </a:p>
          <a:p>
            <a:endParaRPr lang="en-US" altLang="ja-JP" dirty="0"/>
          </a:p>
          <a:p>
            <a:r>
              <a:rPr kumimoji="1" lang="ja-JP" altLang="en-US">
                <a:solidFill>
                  <a:schemeClr val="bg2">
                    <a:lumMod val="50000"/>
                  </a:schemeClr>
                </a:solidFill>
              </a:rPr>
              <a:t>確率（分布）関数を所与として尤度の計算；尤度関数</a:t>
            </a:r>
            <a:endParaRPr kumimoji="1" lang="en-US" altLang="ja-JP" dirty="0">
              <a:solidFill>
                <a:schemeClr val="bg2">
                  <a:lumMod val="50000"/>
                </a:schemeClr>
              </a:solidFill>
            </a:endParaRPr>
          </a:p>
          <a:p>
            <a:pPr marL="0" indent="0">
              <a:buNone/>
            </a:pPr>
            <a:endParaRPr lang="en-US" altLang="ja-JP" dirty="0"/>
          </a:p>
          <a:p>
            <a:r>
              <a:rPr kumimoji="1" lang="ja-JP" altLang="en-US">
                <a:solidFill>
                  <a:schemeClr val="bg2">
                    <a:lumMod val="50000"/>
                  </a:schemeClr>
                </a:solidFill>
              </a:rPr>
              <a:t>説明変数群の取りうる値の範囲→目的変数の範囲；リンク関数</a:t>
            </a:r>
            <a:endParaRPr kumimoji="1" lang="en-US" altLang="ja-JP" dirty="0">
              <a:solidFill>
                <a:schemeClr val="bg2">
                  <a:lumMod val="50000"/>
                </a:schemeClr>
              </a:solidFill>
            </a:endParaRPr>
          </a:p>
          <a:p>
            <a:pPr marL="0" indent="0">
              <a:buNone/>
            </a:pPr>
            <a:endParaRPr lang="en-US" altLang="ja-JP" dirty="0"/>
          </a:p>
          <a:p>
            <a:pPr marL="0" indent="0">
              <a:buNone/>
            </a:pPr>
            <a:endParaRPr kumimoji="1" lang="en-US" altLang="ja-JP" dirty="0"/>
          </a:p>
          <a:p>
            <a:endParaRPr kumimoji="1" lang="ja-JP" altLang="en-US"/>
          </a:p>
        </p:txBody>
      </p:sp>
    </p:spTree>
    <p:extLst>
      <p:ext uri="{BB962C8B-B14F-4D97-AF65-F5344CB8AC3E}">
        <p14:creationId xmlns:p14="http://schemas.microsoft.com/office/powerpoint/2010/main" val="458666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403455-79DA-3842-8977-BAB9D9F1ABD8}"/>
              </a:ext>
            </a:extLst>
          </p:cNvPr>
          <p:cNvSpPr>
            <a:spLocks noGrp="1"/>
          </p:cNvSpPr>
          <p:nvPr>
            <p:ph type="title"/>
          </p:nvPr>
        </p:nvSpPr>
        <p:spPr/>
        <p:txBody>
          <a:bodyPr/>
          <a:lstStyle/>
          <a:p>
            <a:r>
              <a:rPr kumimoji="1" lang="ja-JP" altLang="en-US"/>
              <a:t>（一般）線形モデルの誤差</a:t>
            </a:r>
          </a:p>
        </p:txBody>
      </p:sp>
      <p:sp>
        <p:nvSpPr>
          <p:cNvPr id="3" name="コンテンツ プレースホルダー 2">
            <a:extLst>
              <a:ext uri="{FF2B5EF4-FFF2-40B4-BE49-F238E27FC236}">
                <a16:creationId xmlns:a16="http://schemas.microsoft.com/office/drawing/2014/main" id="{93499557-D98B-8B46-8F90-910E1E7D6330}"/>
              </a:ext>
            </a:extLst>
          </p:cNvPr>
          <p:cNvSpPr>
            <a:spLocks noGrp="1"/>
          </p:cNvSpPr>
          <p:nvPr>
            <p:ph idx="1"/>
          </p:nvPr>
        </p:nvSpPr>
        <p:spPr>
          <a:xfrm>
            <a:off x="838200" y="1825624"/>
            <a:ext cx="10515600" cy="4904959"/>
          </a:xfrm>
        </p:spPr>
        <p:txBody>
          <a:bodyPr>
            <a:normAutofit fontScale="85000" lnSpcReduction="20000"/>
          </a:bodyPr>
          <a:lstStyle/>
          <a:p>
            <a:r>
              <a:rPr kumimoji="1" lang="ja-JP" altLang="en-US"/>
              <a:t>ここまで</a:t>
            </a:r>
            <a:r>
              <a:rPr kumimoji="1" lang="en-US" altLang="ja-JP" dirty="0" err="1"/>
              <a:t>lm</a:t>
            </a:r>
            <a:r>
              <a:rPr lang="ja-JP" altLang="en-US"/>
              <a:t> </a:t>
            </a:r>
            <a:r>
              <a:rPr kumimoji="1" lang="en-US" altLang="ja-JP" dirty="0"/>
              <a:t>(linear model)</a:t>
            </a:r>
            <a:r>
              <a:rPr kumimoji="1" lang="ja-JP" altLang="en-US"/>
              <a:t>で目的変数（応答変数）を説明変数から予測して来た．</a:t>
            </a:r>
            <a:endParaRPr kumimoji="1" lang="en-US" altLang="ja-JP" dirty="0"/>
          </a:p>
          <a:p>
            <a:endParaRPr lang="en-US" altLang="ja-JP" dirty="0"/>
          </a:p>
          <a:p>
            <a:r>
              <a:rPr lang="ja-JP" altLang="en-US"/>
              <a:t>線形モデル</a:t>
            </a:r>
            <a:r>
              <a:rPr kumimoji="1" lang="ja-JP" altLang="en-US"/>
              <a:t>では、</a:t>
            </a:r>
            <a:r>
              <a:rPr lang="ja-JP" altLang="en-US"/>
              <a:t>目的</a:t>
            </a:r>
            <a:r>
              <a:rPr kumimoji="1" lang="ja-JP" altLang="en-US"/>
              <a:t>変数</a:t>
            </a:r>
            <a:r>
              <a:rPr lang="en-US" altLang="ja-JP" dirty="0"/>
              <a:t>y</a:t>
            </a:r>
            <a:r>
              <a:rPr kumimoji="1" lang="ja-JP" altLang="en-US"/>
              <a:t>に対して、説明変数</a:t>
            </a:r>
            <a:r>
              <a:rPr kumimoji="1" lang="en-US" altLang="ja-JP" dirty="0"/>
              <a:t>x</a:t>
            </a:r>
            <a:r>
              <a:rPr kumimoji="1" lang="en-US" altLang="ja-JP" baseline="-25000" dirty="0"/>
              <a:t>i</a:t>
            </a:r>
            <a:r>
              <a:rPr lang="ja-JP" altLang="en-US"/>
              <a:t>に対する</a:t>
            </a:r>
            <a:r>
              <a:rPr kumimoji="1" lang="ja-JP" altLang="en-US"/>
              <a:t>係数</a:t>
            </a:r>
            <a:r>
              <a:rPr lang="en-US" altLang="ja-JP" dirty="0"/>
              <a:t>β</a:t>
            </a:r>
            <a:r>
              <a:rPr lang="en-US" altLang="ja-JP" baseline="-25000" dirty="0" err="1"/>
              <a:t>i</a:t>
            </a:r>
            <a:r>
              <a:rPr kumimoji="1" lang="ja-JP" altLang="en-US"/>
              <a:t>と切片</a:t>
            </a:r>
            <a:r>
              <a:rPr lang="en-US" altLang="ja-JP" dirty="0"/>
              <a:t>β</a:t>
            </a:r>
            <a:r>
              <a:rPr lang="en-US" altLang="ja-JP" baseline="-25000" dirty="0"/>
              <a:t>0</a:t>
            </a:r>
            <a:r>
              <a:rPr lang="ja-JP" altLang="en-US"/>
              <a:t>を推定して、予測値</a:t>
            </a:r>
            <a:r>
              <a:rPr lang="en-US" altLang="ja-JP" dirty="0"/>
              <a:t>y^</a:t>
            </a:r>
            <a:r>
              <a:rPr lang="ja-JP" altLang="en-US"/>
              <a:t>を以下のように表す．</a:t>
            </a:r>
            <a:endParaRPr lang="en-US" altLang="ja-JP" dirty="0"/>
          </a:p>
          <a:p>
            <a:pPr lvl="1"/>
            <a:r>
              <a:rPr lang="en-US" altLang="ja-JP" dirty="0"/>
              <a:t>y^</a:t>
            </a:r>
            <a:r>
              <a:rPr lang="ja-JP" altLang="en-US"/>
              <a:t>＝</a:t>
            </a:r>
            <a:r>
              <a:rPr lang="en-US" altLang="ja-JP" dirty="0"/>
              <a:t>β</a:t>
            </a:r>
            <a:r>
              <a:rPr lang="en-US" altLang="ja-JP" baseline="-25000" dirty="0"/>
              <a:t>0</a:t>
            </a:r>
            <a:r>
              <a:rPr lang="en-US" altLang="ja-JP" dirty="0"/>
              <a:t>+Σβ</a:t>
            </a:r>
            <a:r>
              <a:rPr lang="en-US" altLang="ja-JP" baseline="-25000" dirty="0" err="1"/>
              <a:t>i</a:t>
            </a:r>
            <a:r>
              <a:rPr lang="en-US" altLang="ja-JP" baseline="-25000" dirty="0"/>
              <a:t> </a:t>
            </a:r>
            <a:r>
              <a:rPr lang="en-US" altLang="ja-JP" dirty="0"/>
              <a:t>x</a:t>
            </a:r>
            <a:r>
              <a:rPr lang="en-US" altLang="ja-JP" baseline="-25000" dirty="0"/>
              <a:t>i</a:t>
            </a:r>
            <a:endParaRPr lang="en-US" altLang="ja-JP" dirty="0"/>
          </a:p>
          <a:p>
            <a:endParaRPr lang="en-US" altLang="ja-JP" dirty="0"/>
          </a:p>
          <a:p>
            <a:r>
              <a:rPr lang="ja-JP" altLang="en-US"/>
              <a:t>目的変数</a:t>
            </a:r>
            <a:r>
              <a:rPr lang="en-US" altLang="ja-JP" dirty="0"/>
              <a:t>y</a:t>
            </a:r>
            <a:r>
              <a:rPr lang="ja-JP" altLang="en-US"/>
              <a:t>は予測値</a:t>
            </a:r>
            <a:r>
              <a:rPr lang="en-US" altLang="ja-JP" dirty="0"/>
              <a:t>y^</a:t>
            </a:r>
            <a:r>
              <a:rPr lang="ja-JP" altLang="en-US"/>
              <a:t>と誤差</a:t>
            </a:r>
            <a:r>
              <a:rPr lang="en-US" altLang="ja-JP" dirty="0" err="1"/>
              <a:t>ε</a:t>
            </a:r>
            <a:r>
              <a:rPr lang="ja-JP" altLang="en-US"/>
              <a:t>の和で表す．</a:t>
            </a:r>
            <a:endParaRPr lang="en-US" altLang="ja-JP" dirty="0"/>
          </a:p>
          <a:p>
            <a:pPr lvl="1"/>
            <a:r>
              <a:rPr lang="en-US" altLang="ja-JP" dirty="0"/>
              <a:t>y = y^ +</a:t>
            </a:r>
            <a:r>
              <a:rPr lang="en-US" altLang="ja-JP" dirty="0" err="1"/>
              <a:t>ε</a:t>
            </a:r>
            <a:r>
              <a:rPr lang="en-US" altLang="ja-JP" dirty="0"/>
              <a:t>, </a:t>
            </a:r>
            <a:r>
              <a:rPr lang="en-US" altLang="ja-JP" dirty="0" err="1"/>
              <a:t>ε~N</a:t>
            </a:r>
            <a:r>
              <a:rPr lang="en-US" altLang="ja-JP" dirty="0"/>
              <a:t>(0,σ</a:t>
            </a:r>
            <a:r>
              <a:rPr lang="en-US" altLang="ja-JP" baseline="30000" dirty="0"/>
              <a:t>2</a:t>
            </a:r>
            <a:r>
              <a:rPr lang="en-US" altLang="ja-JP" dirty="0"/>
              <a:t>)</a:t>
            </a:r>
            <a:r>
              <a:rPr lang="ja-JP" altLang="en-US"/>
              <a:t> </a:t>
            </a:r>
            <a:endParaRPr lang="en-US" altLang="ja-JP" dirty="0"/>
          </a:p>
          <a:p>
            <a:pPr lvl="1"/>
            <a:r>
              <a:rPr lang="ja-JP" altLang="en-US"/>
              <a:t>ここで</a:t>
            </a:r>
            <a:r>
              <a:rPr lang="en-US" altLang="ja-JP" dirty="0" err="1"/>
              <a:t>ε~N</a:t>
            </a:r>
            <a:r>
              <a:rPr lang="en-US" altLang="ja-JP" dirty="0"/>
              <a:t>(0,σ</a:t>
            </a:r>
            <a:r>
              <a:rPr lang="en-US" altLang="ja-JP" baseline="30000" dirty="0"/>
              <a:t>2</a:t>
            </a:r>
            <a:r>
              <a:rPr lang="en-US" altLang="ja-JP" dirty="0"/>
              <a:t>) </a:t>
            </a:r>
            <a:r>
              <a:rPr lang="ja-JP" altLang="en-US"/>
              <a:t>とは、誤差</a:t>
            </a:r>
            <a:r>
              <a:rPr lang="en-US" altLang="ja-JP" dirty="0" err="1"/>
              <a:t>ε</a:t>
            </a:r>
            <a:r>
              <a:rPr lang="ja-JP" altLang="en-US"/>
              <a:t>は</a:t>
            </a:r>
            <a:r>
              <a:rPr lang="en-US" altLang="ja-JP" dirty="0"/>
              <a:t>N(0,σ</a:t>
            </a:r>
            <a:r>
              <a:rPr lang="en-US" altLang="ja-JP" baseline="30000" dirty="0"/>
              <a:t>2</a:t>
            </a:r>
            <a:r>
              <a:rPr lang="en-US" altLang="ja-JP" dirty="0"/>
              <a:t>) </a:t>
            </a:r>
            <a:r>
              <a:rPr lang="ja-JP" altLang="en-US"/>
              <a:t>という分布に従う、という意味．</a:t>
            </a:r>
            <a:endParaRPr lang="en-US" altLang="ja-JP" dirty="0"/>
          </a:p>
          <a:p>
            <a:pPr lvl="1"/>
            <a:r>
              <a:rPr lang="en-US" altLang="ja-JP" dirty="0"/>
              <a:t>N(0,σ</a:t>
            </a:r>
            <a:r>
              <a:rPr lang="en-US" altLang="ja-JP" baseline="30000" dirty="0"/>
              <a:t>2</a:t>
            </a:r>
            <a:r>
              <a:rPr lang="en-US" altLang="ja-JP" dirty="0"/>
              <a:t>) </a:t>
            </a:r>
            <a:r>
              <a:rPr lang="ja-JP" altLang="en-US"/>
              <a:t>は平均０、分散</a:t>
            </a:r>
            <a:r>
              <a:rPr lang="en-US" altLang="ja-JP" dirty="0"/>
              <a:t>σ</a:t>
            </a:r>
            <a:r>
              <a:rPr lang="en-US" altLang="ja-JP" baseline="30000" dirty="0"/>
              <a:t>2</a:t>
            </a:r>
            <a:r>
              <a:rPr lang="ja-JP" altLang="en-US"/>
              <a:t>となる正規分布を意味する．</a:t>
            </a:r>
            <a:endParaRPr lang="en-US" altLang="ja-JP" dirty="0"/>
          </a:p>
          <a:p>
            <a:endParaRPr lang="en-US" altLang="ja-JP" dirty="0"/>
          </a:p>
          <a:p>
            <a:r>
              <a:rPr lang="ja-JP" altLang="en-US"/>
              <a:t>正規分布でデータがばらつきを持つ場合、推定する係数は最小二乗法でも最尤法でも同じ結果を得る．</a:t>
            </a:r>
            <a:endParaRPr kumimoji="1" lang="en-US" altLang="ja-JP" dirty="0"/>
          </a:p>
        </p:txBody>
      </p:sp>
    </p:spTree>
    <p:extLst>
      <p:ext uri="{BB962C8B-B14F-4D97-AF65-F5344CB8AC3E}">
        <p14:creationId xmlns:p14="http://schemas.microsoft.com/office/powerpoint/2010/main" val="416786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F23DB7-92ED-9F41-8B1F-22140C6816BE}"/>
              </a:ext>
            </a:extLst>
          </p:cNvPr>
          <p:cNvSpPr>
            <a:spLocks noGrp="1"/>
          </p:cNvSpPr>
          <p:nvPr>
            <p:ph type="title"/>
          </p:nvPr>
        </p:nvSpPr>
        <p:spPr/>
        <p:txBody>
          <a:bodyPr/>
          <a:lstStyle/>
          <a:p>
            <a:r>
              <a:rPr kumimoji="1" lang="ja-JP" altLang="en-US"/>
              <a:t>（一般）線形モデルの期待値とばらつき</a:t>
            </a:r>
          </a:p>
        </p:txBody>
      </p:sp>
      <p:pic>
        <p:nvPicPr>
          <p:cNvPr id="5" name="コンテンツ プレースホルダー 3">
            <a:extLst>
              <a:ext uri="{FF2B5EF4-FFF2-40B4-BE49-F238E27FC236}">
                <a16:creationId xmlns:a16="http://schemas.microsoft.com/office/drawing/2014/main" id="{E99BF0ED-6493-1A48-ADD6-7D3715D9CC11}"/>
              </a:ext>
            </a:extLst>
          </p:cNvPr>
          <p:cNvPicPr>
            <a:picLocks noChangeAspect="1"/>
          </p:cNvPicPr>
          <p:nvPr/>
        </p:nvPicPr>
        <p:blipFill>
          <a:blip r:embed="rId2"/>
          <a:stretch>
            <a:fillRect/>
          </a:stretch>
        </p:blipFill>
        <p:spPr>
          <a:xfrm>
            <a:off x="2696706" y="2293530"/>
            <a:ext cx="5044966" cy="4253429"/>
          </a:xfrm>
          <a:prstGeom prst="rect">
            <a:avLst/>
          </a:prstGeom>
        </p:spPr>
      </p:pic>
      <p:cxnSp>
        <p:nvCxnSpPr>
          <p:cNvPr id="6" name="直線コネクタ 5">
            <a:extLst>
              <a:ext uri="{FF2B5EF4-FFF2-40B4-BE49-F238E27FC236}">
                <a16:creationId xmlns:a16="http://schemas.microsoft.com/office/drawing/2014/main" id="{DA80AD99-43D4-3C48-9347-252014341D24}"/>
              </a:ext>
            </a:extLst>
          </p:cNvPr>
          <p:cNvCxnSpPr>
            <a:cxnSpLocks/>
          </p:cNvCxnSpPr>
          <p:nvPr/>
        </p:nvCxnSpPr>
        <p:spPr>
          <a:xfrm>
            <a:off x="5785268" y="3037365"/>
            <a:ext cx="0" cy="21914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64A1896-3E51-9B45-B32B-F5F81E3F37E8}"/>
              </a:ext>
            </a:extLst>
          </p:cNvPr>
          <p:cNvCxnSpPr>
            <a:cxnSpLocks/>
          </p:cNvCxnSpPr>
          <p:nvPr/>
        </p:nvCxnSpPr>
        <p:spPr>
          <a:xfrm>
            <a:off x="4640634" y="3649096"/>
            <a:ext cx="0" cy="21914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C5CD84E-2038-8D4B-AA33-9574194B1979}"/>
              </a:ext>
            </a:extLst>
          </p:cNvPr>
          <p:cNvCxnSpPr>
            <a:cxnSpLocks/>
          </p:cNvCxnSpPr>
          <p:nvPr/>
        </p:nvCxnSpPr>
        <p:spPr>
          <a:xfrm>
            <a:off x="6935441" y="2392754"/>
            <a:ext cx="0" cy="21914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69DAA52-AB78-D543-8DDE-625A70B6572D}"/>
              </a:ext>
            </a:extLst>
          </p:cNvPr>
          <p:cNvCxnSpPr>
            <a:cxnSpLocks/>
          </p:cNvCxnSpPr>
          <p:nvPr/>
        </p:nvCxnSpPr>
        <p:spPr>
          <a:xfrm>
            <a:off x="3510191" y="4207210"/>
            <a:ext cx="0" cy="21914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ECD62F65-A262-134C-A987-D080AAF71561}"/>
              </a:ext>
            </a:extLst>
          </p:cNvPr>
          <p:cNvPicPr>
            <a:picLocks noChangeAspect="1"/>
          </p:cNvPicPr>
          <p:nvPr/>
        </p:nvPicPr>
        <p:blipFill>
          <a:blip r:embed="rId3"/>
          <a:stretch>
            <a:fillRect/>
          </a:stretch>
        </p:blipFill>
        <p:spPr>
          <a:xfrm rot="5400000">
            <a:off x="6058817" y="2746112"/>
            <a:ext cx="3107945" cy="1365775"/>
          </a:xfrm>
          <a:prstGeom prst="rect">
            <a:avLst/>
          </a:prstGeom>
        </p:spPr>
      </p:pic>
      <p:pic>
        <p:nvPicPr>
          <p:cNvPr id="17" name="図 16">
            <a:extLst>
              <a:ext uri="{FF2B5EF4-FFF2-40B4-BE49-F238E27FC236}">
                <a16:creationId xmlns:a16="http://schemas.microsoft.com/office/drawing/2014/main" id="{64177166-DEB2-F54C-A66B-79D862FEF0E5}"/>
              </a:ext>
            </a:extLst>
          </p:cNvPr>
          <p:cNvPicPr>
            <a:picLocks noChangeAspect="1"/>
          </p:cNvPicPr>
          <p:nvPr/>
        </p:nvPicPr>
        <p:blipFill>
          <a:blip r:embed="rId3"/>
          <a:stretch>
            <a:fillRect/>
          </a:stretch>
        </p:blipFill>
        <p:spPr>
          <a:xfrm rot="5400000">
            <a:off x="4914183" y="3403686"/>
            <a:ext cx="3107945" cy="1365775"/>
          </a:xfrm>
          <a:prstGeom prst="rect">
            <a:avLst/>
          </a:prstGeom>
        </p:spPr>
      </p:pic>
      <p:pic>
        <p:nvPicPr>
          <p:cNvPr id="18" name="図 17">
            <a:extLst>
              <a:ext uri="{FF2B5EF4-FFF2-40B4-BE49-F238E27FC236}">
                <a16:creationId xmlns:a16="http://schemas.microsoft.com/office/drawing/2014/main" id="{ABF9CFA0-30A5-0647-B80D-CC13E72A2451}"/>
              </a:ext>
            </a:extLst>
          </p:cNvPr>
          <p:cNvPicPr>
            <a:picLocks noChangeAspect="1"/>
          </p:cNvPicPr>
          <p:nvPr/>
        </p:nvPicPr>
        <p:blipFill>
          <a:blip r:embed="rId3"/>
          <a:stretch>
            <a:fillRect/>
          </a:stretch>
        </p:blipFill>
        <p:spPr>
          <a:xfrm rot="5400000">
            <a:off x="3783740" y="4064491"/>
            <a:ext cx="3107945" cy="1365775"/>
          </a:xfrm>
          <a:prstGeom prst="rect">
            <a:avLst/>
          </a:prstGeom>
        </p:spPr>
      </p:pic>
      <p:pic>
        <p:nvPicPr>
          <p:cNvPr id="19" name="図 18">
            <a:extLst>
              <a:ext uri="{FF2B5EF4-FFF2-40B4-BE49-F238E27FC236}">
                <a16:creationId xmlns:a16="http://schemas.microsoft.com/office/drawing/2014/main" id="{CEBB0E7F-2867-5246-8426-B113994A5AFD}"/>
              </a:ext>
            </a:extLst>
          </p:cNvPr>
          <p:cNvPicPr>
            <a:picLocks noChangeAspect="1"/>
          </p:cNvPicPr>
          <p:nvPr/>
        </p:nvPicPr>
        <p:blipFill>
          <a:blip r:embed="rId3"/>
          <a:stretch>
            <a:fillRect/>
          </a:stretch>
        </p:blipFill>
        <p:spPr>
          <a:xfrm rot="5400000">
            <a:off x="2646202" y="4758360"/>
            <a:ext cx="3107945" cy="1365775"/>
          </a:xfrm>
          <a:prstGeom prst="rect">
            <a:avLst/>
          </a:prstGeom>
        </p:spPr>
      </p:pic>
      <p:cxnSp>
        <p:nvCxnSpPr>
          <p:cNvPr id="21" name="直線矢印コネクタ 20">
            <a:extLst>
              <a:ext uri="{FF2B5EF4-FFF2-40B4-BE49-F238E27FC236}">
                <a16:creationId xmlns:a16="http://schemas.microsoft.com/office/drawing/2014/main" id="{A33A6923-D2A1-0C41-B799-F4BC667C06F4}"/>
              </a:ext>
            </a:extLst>
          </p:cNvPr>
          <p:cNvCxnSpPr>
            <a:stCxn id="15" idx="0"/>
          </p:cNvCxnSpPr>
          <p:nvPr/>
        </p:nvCxnSpPr>
        <p:spPr>
          <a:xfrm flipH="1">
            <a:off x="6929902" y="3429000"/>
            <a:ext cx="1365775" cy="0"/>
          </a:xfrm>
          <a:prstGeom prst="straightConnector1">
            <a:avLst/>
          </a:prstGeom>
          <a:ln w="41275">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5933CE6-01D6-6341-8EFC-3AE5F28601CE}"/>
              </a:ext>
            </a:extLst>
          </p:cNvPr>
          <p:cNvCxnSpPr/>
          <p:nvPr/>
        </p:nvCxnSpPr>
        <p:spPr>
          <a:xfrm flipH="1">
            <a:off x="5785268" y="4072466"/>
            <a:ext cx="1365775" cy="0"/>
          </a:xfrm>
          <a:prstGeom prst="straightConnector1">
            <a:avLst/>
          </a:prstGeom>
          <a:ln w="41275">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F58B0FD-6E26-CD4B-B7C8-FDAB9425D340}"/>
              </a:ext>
            </a:extLst>
          </p:cNvPr>
          <p:cNvCxnSpPr/>
          <p:nvPr/>
        </p:nvCxnSpPr>
        <p:spPr>
          <a:xfrm flipH="1">
            <a:off x="4640634" y="4749800"/>
            <a:ext cx="1365775" cy="0"/>
          </a:xfrm>
          <a:prstGeom prst="straightConnector1">
            <a:avLst/>
          </a:prstGeom>
          <a:ln w="41275">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F955BF35-3F8B-6643-8686-63E7379B90A9}"/>
              </a:ext>
            </a:extLst>
          </p:cNvPr>
          <p:cNvCxnSpPr/>
          <p:nvPr/>
        </p:nvCxnSpPr>
        <p:spPr>
          <a:xfrm flipH="1">
            <a:off x="3510191" y="5427133"/>
            <a:ext cx="1365775" cy="0"/>
          </a:xfrm>
          <a:prstGeom prst="straightConnector1">
            <a:avLst/>
          </a:prstGeom>
          <a:ln w="41275">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989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20B1D-707A-5B49-88DA-0BEE7D20B050}"/>
              </a:ext>
            </a:extLst>
          </p:cNvPr>
          <p:cNvSpPr>
            <a:spLocks noGrp="1"/>
          </p:cNvSpPr>
          <p:nvPr>
            <p:ph type="title"/>
          </p:nvPr>
        </p:nvSpPr>
        <p:spPr/>
        <p:txBody>
          <a:bodyPr/>
          <a:lstStyle/>
          <a:p>
            <a:r>
              <a:rPr kumimoji="1" lang="ja-JP" altLang="en-US"/>
              <a:t>誤差構造が正規分布でない場合</a:t>
            </a:r>
          </a:p>
        </p:txBody>
      </p:sp>
      <p:sp>
        <p:nvSpPr>
          <p:cNvPr id="3" name="コンテンツ プレースホルダー 2">
            <a:extLst>
              <a:ext uri="{FF2B5EF4-FFF2-40B4-BE49-F238E27FC236}">
                <a16:creationId xmlns:a16="http://schemas.microsoft.com/office/drawing/2014/main" id="{A9FDD05E-3C94-8D4B-B446-DD4C209131A1}"/>
              </a:ext>
            </a:extLst>
          </p:cNvPr>
          <p:cNvSpPr>
            <a:spLocks noGrp="1"/>
          </p:cNvSpPr>
          <p:nvPr>
            <p:ph idx="1"/>
          </p:nvPr>
        </p:nvSpPr>
        <p:spPr/>
        <p:txBody>
          <a:bodyPr>
            <a:normAutofit/>
          </a:bodyPr>
          <a:lstStyle/>
          <a:p>
            <a:r>
              <a:rPr lang="ja-JP" altLang="en-US"/>
              <a:t>扱うデータの特性に応じて、誤差（モデルからの予測値と観測値とのズレ）はさまざまな分布に従う．</a:t>
            </a:r>
            <a:endParaRPr lang="en-US" altLang="ja-JP" dirty="0"/>
          </a:p>
          <a:p>
            <a:endParaRPr kumimoji="1" lang="en-US" altLang="ja-JP" dirty="0"/>
          </a:p>
          <a:p>
            <a:r>
              <a:rPr lang="ja-JP" altLang="en-US"/>
              <a:t>カウントデータ（正の整数値）</a:t>
            </a:r>
            <a:endParaRPr lang="en-US" altLang="ja-JP" dirty="0"/>
          </a:p>
          <a:p>
            <a:pPr lvl="1"/>
            <a:r>
              <a:rPr kumimoji="1" lang="ja-JP" altLang="en-US"/>
              <a:t>ポアソン分布</a:t>
            </a:r>
            <a:endParaRPr kumimoji="1" lang="en-US" altLang="ja-JP" dirty="0"/>
          </a:p>
          <a:p>
            <a:r>
              <a:rPr lang="ja-JP" altLang="en-US"/>
              <a:t>二値データ（あり・なし</a:t>
            </a:r>
            <a:r>
              <a:rPr lang="en-US" altLang="ja-JP" dirty="0"/>
              <a:t> [0 / 1] </a:t>
            </a:r>
            <a:r>
              <a:rPr lang="ja-JP" altLang="en-US"/>
              <a:t>）・率データ</a:t>
            </a:r>
            <a:r>
              <a:rPr lang="en-US" altLang="ja-JP" dirty="0"/>
              <a:t>(0~1</a:t>
            </a:r>
            <a:r>
              <a:rPr lang="ja-JP" altLang="en-US"/>
              <a:t>の間）</a:t>
            </a:r>
            <a:endParaRPr lang="en-US" altLang="ja-JP" dirty="0"/>
          </a:p>
          <a:p>
            <a:pPr lvl="1"/>
            <a:r>
              <a:rPr kumimoji="1" lang="ja-JP" altLang="en-US"/>
              <a:t>二項分布</a:t>
            </a:r>
            <a:endParaRPr kumimoji="1" lang="en-US" altLang="ja-JP" dirty="0"/>
          </a:p>
          <a:p>
            <a:pPr marL="0" indent="0">
              <a:buNone/>
            </a:pPr>
            <a:endParaRPr kumimoji="1" lang="en-US" altLang="ja-JP" dirty="0"/>
          </a:p>
          <a:p>
            <a:pPr marL="0" indent="0">
              <a:buNone/>
            </a:pPr>
            <a:r>
              <a:rPr kumimoji="1" lang="ja-JP" altLang="en-US"/>
              <a:t>→ </a:t>
            </a:r>
            <a:r>
              <a:rPr kumimoji="1" lang="ja-JP" altLang="en-US" b="1"/>
              <a:t>一般化線形</a:t>
            </a:r>
            <a:r>
              <a:rPr kumimoji="1" lang="ja-JP" altLang="en-US"/>
              <a:t>モデル</a:t>
            </a:r>
            <a:r>
              <a:rPr lang="en-US" altLang="ja-JP" dirty="0"/>
              <a:t>(Generalized Linear Model</a:t>
            </a:r>
            <a:r>
              <a:rPr lang="ja-JP" altLang="en-US"/>
              <a:t>、</a:t>
            </a:r>
            <a:r>
              <a:rPr lang="en-US" altLang="ja-JP" dirty="0"/>
              <a:t>GLM)</a:t>
            </a:r>
            <a:r>
              <a:rPr kumimoji="1" lang="ja-JP" altLang="en-US"/>
              <a:t>で解析</a:t>
            </a:r>
          </a:p>
        </p:txBody>
      </p:sp>
    </p:spTree>
    <p:extLst>
      <p:ext uri="{BB962C8B-B14F-4D97-AF65-F5344CB8AC3E}">
        <p14:creationId xmlns:p14="http://schemas.microsoft.com/office/powerpoint/2010/main" val="1280970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39D97-773A-3641-83D8-AA8C6C7566F7}"/>
              </a:ext>
            </a:extLst>
          </p:cNvPr>
          <p:cNvSpPr>
            <a:spLocks noGrp="1"/>
          </p:cNvSpPr>
          <p:nvPr>
            <p:ph type="title"/>
          </p:nvPr>
        </p:nvSpPr>
        <p:spPr/>
        <p:txBody>
          <a:bodyPr/>
          <a:lstStyle/>
          <a:p>
            <a:r>
              <a:rPr kumimoji="1" lang="ja-JP" altLang="en-US"/>
              <a:t>カウントデータの場合</a:t>
            </a:r>
          </a:p>
        </p:txBody>
      </p:sp>
      <p:sp>
        <p:nvSpPr>
          <p:cNvPr id="3" name="コンテンツ プレースホルダー 2">
            <a:extLst>
              <a:ext uri="{FF2B5EF4-FFF2-40B4-BE49-F238E27FC236}">
                <a16:creationId xmlns:a16="http://schemas.microsoft.com/office/drawing/2014/main" id="{A00E8E80-113F-3A42-86C5-94E59C5674CB}"/>
              </a:ext>
            </a:extLst>
          </p:cNvPr>
          <p:cNvSpPr>
            <a:spLocks noGrp="1"/>
          </p:cNvSpPr>
          <p:nvPr>
            <p:ph idx="1"/>
          </p:nvPr>
        </p:nvSpPr>
        <p:spPr>
          <a:xfrm>
            <a:off x="838200" y="1747247"/>
            <a:ext cx="10515600" cy="4351338"/>
          </a:xfrm>
        </p:spPr>
        <p:txBody>
          <a:bodyPr/>
          <a:lstStyle/>
          <a:p>
            <a:r>
              <a:rPr lang="ja-JP" altLang="en-US"/>
              <a:t>個数を数えるので、目的（応答）変数は０より大きい整数．</a:t>
            </a:r>
            <a:endParaRPr lang="en-US" altLang="ja-JP" dirty="0"/>
          </a:p>
          <a:p>
            <a:r>
              <a:rPr lang="ja-JP" altLang="en-US"/>
              <a:t>カウントデータはポアソン分布に従ってばらつき、</a:t>
            </a:r>
            <a:r>
              <a:rPr kumimoji="1" lang="ja-JP" altLang="en-US"/>
              <a:t>期待値によって変わる（分散は期待値と同じと定義されている）．</a:t>
            </a:r>
          </a:p>
        </p:txBody>
      </p:sp>
      <p:cxnSp>
        <p:nvCxnSpPr>
          <p:cNvPr id="5" name="直線矢印コネクタ 4">
            <a:extLst>
              <a:ext uri="{FF2B5EF4-FFF2-40B4-BE49-F238E27FC236}">
                <a16:creationId xmlns:a16="http://schemas.microsoft.com/office/drawing/2014/main" id="{D1208892-1081-C24B-AB81-95B3EAD861FA}"/>
              </a:ext>
            </a:extLst>
          </p:cNvPr>
          <p:cNvCxnSpPr>
            <a:cxnSpLocks/>
          </p:cNvCxnSpPr>
          <p:nvPr/>
        </p:nvCxnSpPr>
        <p:spPr>
          <a:xfrm>
            <a:off x="2988873" y="6545918"/>
            <a:ext cx="6771815"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6" name="直線矢印コネクタ 5">
            <a:extLst>
              <a:ext uri="{FF2B5EF4-FFF2-40B4-BE49-F238E27FC236}">
                <a16:creationId xmlns:a16="http://schemas.microsoft.com/office/drawing/2014/main" id="{6473FA47-03EC-1443-A5D6-AB31176248F4}"/>
              </a:ext>
            </a:extLst>
          </p:cNvPr>
          <p:cNvCxnSpPr>
            <a:cxnSpLocks/>
          </p:cNvCxnSpPr>
          <p:nvPr/>
        </p:nvCxnSpPr>
        <p:spPr>
          <a:xfrm flipV="1">
            <a:off x="3012120" y="3111071"/>
            <a:ext cx="0" cy="3424723"/>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BF21AC84-8630-F746-95B8-8834F2C06470}"/>
              </a:ext>
            </a:extLst>
          </p:cNvPr>
          <p:cNvSpPr txBox="1"/>
          <p:nvPr/>
        </p:nvSpPr>
        <p:spPr>
          <a:xfrm rot="16200000">
            <a:off x="2481041" y="4044705"/>
            <a:ext cx="646331" cy="369332"/>
          </a:xfrm>
          <a:prstGeom prst="rect">
            <a:avLst/>
          </a:prstGeom>
          <a:noFill/>
        </p:spPr>
        <p:txBody>
          <a:bodyPr wrap="none" rtlCol="0">
            <a:spAutoFit/>
          </a:bodyPr>
          <a:lstStyle/>
          <a:p>
            <a:r>
              <a:rPr kumimoji="1" lang="ja-JP" altLang="en-US"/>
              <a:t>個数</a:t>
            </a:r>
          </a:p>
        </p:txBody>
      </p:sp>
      <p:sp>
        <p:nvSpPr>
          <p:cNvPr id="12" name="テキスト ボックス 11">
            <a:extLst>
              <a:ext uri="{FF2B5EF4-FFF2-40B4-BE49-F238E27FC236}">
                <a16:creationId xmlns:a16="http://schemas.microsoft.com/office/drawing/2014/main" id="{C0D83DFE-29CF-5441-A3C0-8C69B9B4F685}"/>
              </a:ext>
            </a:extLst>
          </p:cNvPr>
          <p:cNvSpPr txBox="1"/>
          <p:nvPr/>
        </p:nvSpPr>
        <p:spPr>
          <a:xfrm>
            <a:off x="9725677" y="5900620"/>
            <a:ext cx="1569660" cy="369332"/>
          </a:xfrm>
          <a:prstGeom prst="rect">
            <a:avLst/>
          </a:prstGeom>
          <a:noFill/>
        </p:spPr>
        <p:txBody>
          <a:bodyPr wrap="none" rtlCol="0">
            <a:spAutoFit/>
          </a:bodyPr>
          <a:lstStyle/>
          <a:p>
            <a:r>
              <a:rPr lang="ja-JP" altLang="en-US"/>
              <a:t>探索面積など</a:t>
            </a:r>
            <a:endParaRPr kumimoji="1" lang="ja-JP" altLang="en-US"/>
          </a:p>
        </p:txBody>
      </p:sp>
      <p:pic>
        <p:nvPicPr>
          <p:cNvPr id="14" name="図 13" descr="図形&#10;&#10;自動的に生成された説明">
            <a:extLst>
              <a:ext uri="{FF2B5EF4-FFF2-40B4-BE49-F238E27FC236}">
                <a16:creationId xmlns:a16="http://schemas.microsoft.com/office/drawing/2014/main" id="{543CD5CA-EDDA-344C-9212-85DC609ECD19}"/>
              </a:ext>
            </a:extLst>
          </p:cNvPr>
          <p:cNvPicPr>
            <a:picLocks noChangeAspect="1"/>
          </p:cNvPicPr>
          <p:nvPr/>
        </p:nvPicPr>
        <p:blipFill>
          <a:blip r:embed="rId3"/>
          <a:stretch>
            <a:fillRect/>
          </a:stretch>
        </p:blipFill>
        <p:spPr>
          <a:xfrm rot="16200000" flipV="1">
            <a:off x="4068002" y="3980271"/>
            <a:ext cx="2798904" cy="1749303"/>
          </a:xfrm>
          <a:prstGeom prst="rect">
            <a:avLst/>
          </a:prstGeom>
        </p:spPr>
      </p:pic>
      <p:pic>
        <p:nvPicPr>
          <p:cNvPr id="16" name="図 15" descr="図形&#10;&#10;自動的に生成された説明">
            <a:extLst>
              <a:ext uri="{FF2B5EF4-FFF2-40B4-BE49-F238E27FC236}">
                <a16:creationId xmlns:a16="http://schemas.microsoft.com/office/drawing/2014/main" id="{464D91F4-9C63-F943-9FF0-2D6BA733D426}"/>
              </a:ext>
            </a:extLst>
          </p:cNvPr>
          <p:cNvPicPr>
            <a:picLocks noChangeAspect="1"/>
          </p:cNvPicPr>
          <p:nvPr/>
        </p:nvPicPr>
        <p:blipFill>
          <a:blip r:embed="rId4"/>
          <a:stretch>
            <a:fillRect/>
          </a:stretch>
        </p:blipFill>
        <p:spPr>
          <a:xfrm rot="16200000" flipV="1">
            <a:off x="5485309" y="4153010"/>
            <a:ext cx="2676823" cy="1569660"/>
          </a:xfrm>
          <a:prstGeom prst="rect">
            <a:avLst/>
          </a:prstGeom>
        </p:spPr>
      </p:pic>
      <p:cxnSp>
        <p:nvCxnSpPr>
          <p:cNvPr id="18" name="直線コネクタ 17">
            <a:extLst>
              <a:ext uri="{FF2B5EF4-FFF2-40B4-BE49-F238E27FC236}">
                <a16:creationId xmlns:a16="http://schemas.microsoft.com/office/drawing/2014/main" id="{3900D0E6-A627-3C40-A059-EEB61E43AB34}"/>
              </a:ext>
            </a:extLst>
          </p:cNvPr>
          <p:cNvCxnSpPr>
            <a:cxnSpLocks/>
          </p:cNvCxnSpPr>
          <p:nvPr/>
        </p:nvCxnSpPr>
        <p:spPr>
          <a:xfrm flipV="1">
            <a:off x="4063568" y="4975657"/>
            <a:ext cx="4655127" cy="92496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E199633C-3479-5A4B-BAE1-D298374EA10A}"/>
              </a:ext>
            </a:extLst>
          </p:cNvPr>
          <p:cNvCxnSpPr>
            <a:cxnSpLocks/>
          </p:cNvCxnSpPr>
          <p:nvPr/>
        </p:nvCxnSpPr>
        <p:spPr>
          <a:xfrm>
            <a:off x="4592803" y="3455470"/>
            <a:ext cx="0" cy="285808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E729168-F691-2449-B71E-7CFA925AEFBB}"/>
              </a:ext>
            </a:extLst>
          </p:cNvPr>
          <p:cNvCxnSpPr>
            <a:cxnSpLocks/>
          </p:cNvCxnSpPr>
          <p:nvPr/>
        </p:nvCxnSpPr>
        <p:spPr>
          <a:xfrm flipH="1">
            <a:off x="4592804" y="5785299"/>
            <a:ext cx="1705249" cy="0"/>
          </a:xfrm>
          <a:prstGeom prst="straightConnector1">
            <a:avLst/>
          </a:prstGeom>
          <a:ln w="41275">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F2157559-E4F6-E94F-881B-4A5932664CED}"/>
              </a:ext>
            </a:extLst>
          </p:cNvPr>
          <p:cNvCxnSpPr>
            <a:cxnSpLocks/>
          </p:cNvCxnSpPr>
          <p:nvPr/>
        </p:nvCxnSpPr>
        <p:spPr>
          <a:xfrm flipH="1">
            <a:off x="6020712" y="3599428"/>
            <a:ext cx="18178" cy="271412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F3E82BA4-30CD-E944-84DD-E3DA78EA2DB9}"/>
              </a:ext>
            </a:extLst>
          </p:cNvPr>
          <p:cNvCxnSpPr>
            <a:cxnSpLocks/>
          </p:cNvCxnSpPr>
          <p:nvPr/>
        </p:nvCxnSpPr>
        <p:spPr>
          <a:xfrm flipH="1">
            <a:off x="5986388" y="5495711"/>
            <a:ext cx="1622163" cy="0"/>
          </a:xfrm>
          <a:prstGeom prst="straightConnector1">
            <a:avLst/>
          </a:prstGeom>
          <a:ln w="41275">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9" name="図 28" descr="図形 が含まれている画像&#10;&#10;自動的に生成された説明">
            <a:extLst>
              <a:ext uri="{FF2B5EF4-FFF2-40B4-BE49-F238E27FC236}">
                <a16:creationId xmlns:a16="http://schemas.microsoft.com/office/drawing/2014/main" id="{1E8977CE-096F-0746-81C9-08AEC6943283}"/>
              </a:ext>
            </a:extLst>
          </p:cNvPr>
          <p:cNvPicPr>
            <a:picLocks noChangeAspect="1"/>
          </p:cNvPicPr>
          <p:nvPr/>
        </p:nvPicPr>
        <p:blipFill>
          <a:blip r:embed="rId5"/>
          <a:stretch>
            <a:fillRect/>
          </a:stretch>
        </p:blipFill>
        <p:spPr>
          <a:xfrm rot="16200000" flipV="1">
            <a:off x="6912226" y="4300860"/>
            <a:ext cx="2541165" cy="1342200"/>
          </a:xfrm>
          <a:prstGeom prst="rect">
            <a:avLst/>
          </a:prstGeom>
        </p:spPr>
      </p:pic>
      <p:cxnSp>
        <p:nvCxnSpPr>
          <p:cNvPr id="30" name="直線コネクタ 29">
            <a:extLst>
              <a:ext uri="{FF2B5EF4-FFF2-40B4-BE49-F238E27FC236}">
                <a16:creationId xmlns:a16="http://schemas.microsoft.com/office/drawing/2014/main" id="{DEADCA12-4763-654D-8F6A-110321402001}"/>
              </a:ext>
            </a:extLst>
          </p:cNvPr>
          <p:cNvCxnSpPr>
            <a:cxnSpLocks/>
          </p:cNvCxnSpPr>
          <p:nvPr/>
        </p:nvCxnSpPr>
        <p:spPr>
          <a:xfrm flipH="1">
            <a:off x="7498646" y="3599428"/>
            <a:ext cx="13063" cy="268800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1799C2BF-14B1-3844-B757-8A04B25BB7FF}"/>
              </a:ext>
            </a:extLst>
          </p:cNvPr>
          <p:cNvCxnSpPr>
            <a:cxnSpLocks/>
          </p:cNvCxnSpPr>
          <p:nvPr/>
        </p:nvCxnSpPr>
        <p:spPr>
          <a:xfrm flipH="1">
            <a:off x="7485583" y="5196588"/>
            <a:ext cx="1368326" cy="0"/>
          </a:xfrm>
          <a:prstGeom prst="straightConnector1">
            <a:avLst/>
          </a:prstGeom>
          <a:ln w="41275">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24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C9C419-EF87-7A4F-B00D-389FA723ACEE}"/>
              </a:ext>
            </a:extLst>
          </p:cNvPr>
          <p:cNvSpPr>
            <a:spLocks noGrp="1"/>
          </p:cNvSpPr>
          <p:nvPr>
            <p:ph type="title"/>
          </p:nvPr>
        </p:nvSpPr>
        <p:spPr/>
        <p:txBody>
          <a:bodyPr/>
          <a:lstStyle/>
          <a:p>
            <a:r>
              <a:rPr lang="ja-JP" altLang="en-US"/>
              <a:t>二値データの期待値とばらつき</a:t>
            </a:r>
            <a:endParaRPr kumimoji="1" lang="ja-JP" altLang="en-US"/>
          </a:p>
        </p:txBody>
      </p:sp>
      <p:sp>
        <p:nvSpPr>
          <p:cNvPr id="3" name="コンテンツ プレースホルダー 2">
            <a:extLst>
              <a:ext uri="{FF2B5EF4-FFF2-40B4-BE49-F238E27FC236}">
                <a16:creationId xmlns:a16="http://schemas.microsoft.com/office/drawing/2014/main" id="{A759F288-FB48-D24B-8919-4DBE5ABF7213}"/>
              </a:ext>
            </a:extLst>
          </p:cNvPr>
          <p:cNvSpPr>
            <a:spLocks noGrp="1"/>
          </p:cNvSpPr>
          <p:nvPr>
            <p:ph idx="1"/>
          </p:nvPr>
        </p:nvSpPr>
        <p:spPr>
          <a:xfrm>
            <a:off x="838200" y="1825625"/>
            <a:ext cx="10515600" cy="1752462"/>
          </a:xfrm>
        </p:spPr>
        <p:txBody>
          <a:bodyPr>
            <a:normAutofit fontScale="92500" lnSpcReduction="10000"/>
          </a:bodyPr>
          <a:lstStyle/>
          <a:p>
            <a:r>
              <a:rPr kumimoji="1" lang="ja-JP" altLang="en-US"/>
              <a:t>誤差構造が正規分布ではない場合、データが得られる期待値からのばらつき、つまり分布の形は期待値によって異なる．</a:t>
            </a:r>
            <a:endParaRPr kumimoji="1" lang="en-US" altLang="ja-JP" dirty="0"/>
          </a:p>
          <a:p>
            <a:r>
              <a:rPr kumimoji="1" lang="ja-JP" altLang="en-US"/>
              <a:t>裏表の出やすさを操作したコイン</a:t>
            </a:r>
            <a:r>
              <a:rPr kumimoji="1" lang="en-US" altLang="ja-JP" dirty="0"/>
              <a:t>(</a:t>
            </a:r>
            <a:r>
              <a:rPr kumimoji="1" lang="ja-JP" altLang="en-US"/>
              <a:t>表が出る確率を</a:t>
            </a:r>
            <a:r>
              <a:rPr kumimoji="1" lang="en-US" altLang="ja-JP" i="1" dirty="0"/>
              <a:t>p</a:t>
            </a:r>
            <a:r>
              <a:rPr kumimoji="1" lang="en-US" altLang="ja-JP" dirty="0"/>
              <a:t>)</a:t>
            </a:r>
            <a:r>
              <a:rPr kumimoji="1" lang="ja-JP" altLang="en-US"/>
              <a:t>のトスを考える．</a:t>
            </a:r>
            <a:endParaRPr kumimoji="1" lang="en-US" altLang="ja-JP" dirty="0"/>
          </a:p>
          <a:p>
            <a:r>
              <a:rPr lang="ja-JP" altLang="en-US"/>
              <a:t>１０回投げたときに、表がでる確率分布は、、、</a:t>
            </a:r>
            <a:endParaRPr kumimoji="1" lang="ja-JP" altLang="en-US"/>
          </a:p>
        </p:txBody>
      </p:sp>
      <p:pic>
        <p:nvPicPr>
          <p:cNvPr id="4" name="図 3">
            <a:extLst>
              <a:ext uri="{FF2B5EF4-FFF2-40B4-BE49-F238E27FC236}">
                <a16:creationId xmlns:a16="http://schemas.microsoft.com/office/drawing/2014/main" id="{F209CED7-6780-DB45-B9BF-CA66D97CAF4F}"/>
              </a:ext>
            </a:extLst>
          </p:cNvPr>
          <p:cNvPicPr>
            <a:picLocks noChangeAspect="1"/>
          </p:cNvPicPr>
          <p:nvPr/>
        </p:nvPicPr>
        <p:blipFill>
          <a:blip r:embed="rId2"/>
          <a:stretch>
            <a:fillRect/>
          </a:stretch>
        </p:blipFill>
        <p:spPr>
          <a:xfrm>
            <a:off x="3073339" y="3363464"/>
            <a:ext cx="5134829" cy="3494536"/>
          </a:xfrm>
          <a:prstGeom prst="rect">
            <a:avLst/>
          </a:prstGeom>
        </p:spPr>
      </p:pic>
    </p:spTree>
    <p:extLst>
      <p:ext uri="{BB962C8B-B14F-4D97-AF65-F5344CB8AC3E}">
        <p14:creationId xmlns:p14="http://schemas.microsoft.com/office/powerpoint/2010/main" val="1035614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C9C419-EF87-7A4F-B00D-389FA723ACEE}"/>
              </a:ext>
            </a:extLst>
          </p:cNvPr>
          <p:cNvSpPr>
            <a:spLocks noGrp="1"/>
          </p:cNvSpPr>
          <p:nvPr>
            <p:ph type="title"/>
          </p:nvPr>
        </p:nvSpPr>
        <p:spPr/>
        <p:txBody>
          <a:bodyPr/>
          <a:lstStyle/>
          <a:p>
            <a:r>
              <a:rPr lang="ja-JP" altLang="en-US"/>
              <a:t>二値データの期待値とばらつき</a:t>
            </a:r>
            <a:endParaRPr kumimoji="1" lang="ja-JP" altLang="en-US"/>
          </a:p>
        </p:txBody>
      </p:sp>
      <p:sp>
        <p:nvSpPr>
          <p:cNvPr id="3" name="コンテンツ プレースホルダー 2">
            <a:extLst>
              <a:ext uri="{FF2B5EF4-FFF2-40B4-BE49-F238E27FC236}">
                <a16:creationId xmlns:a16="http://schemas.microsoft.com/office/drawing/2014/main" id="{A759F288-FB48-D24B-8919-4DBE5ABF7213}"/>
              </a:ext>
            </a:extLst>
          </p:cNvPr>
          <p:cNvSpPr>
            <a:spLocks noGrp="1"/>
          </p:cNvSpPr>
          <p:nvPr>
            <p:ph idx="1"/>
          </p:nvPr>
        </p:nvSpPr>
        <p:spPr>
          <a:xfrm>
            <a:off x="838200" y="1825625"/>
            <a:ext cx="10515600" cy="1752462"/>
          </a:xfrm>
        </p:spPr>
        <p:txBody>
          <a:bodyPr>
            <a:normAutofit fontScale="92500" lnSpcReduction="10000"/>
          </a:bodyPr>
          <a:lstStyle/>
          <a:p>
            <a:r>
              <a:rPr kumimoji="1" lang="ja-JP" altLang="en-US"/>
              <a:t>誤差構造が正規分布ではない場合、データが得られる期待値からのばらつき、つまり分布の形は期待値によって異なる．</a:t>
            </a:r>
            <a:endParaRPr kumimoji="1" lang="en-US" altLang="ja-JP" dirty="0"/>
          </a:p>
          <a:p>
            <a:r>
              <a:rPr kumimoji="1" lang="ja-JP" altLang="en-US"/>
              <a:t>裏表の出やすさを操作したコイン</a:t>
            </a:r>
            <a:r>
              <a:rPr kumimoji="1" lang="en-US" altLang="ja-JP" dirty="0"/>
              <a:t>(</a:t>
            </a:r>
            <a:r>
              <a:rPr kumimoji="1" lang="ja-JP" altLang="en-US"/>
              <a:t>表が出る確率を</a:t>
            </a:r>
            <a:r>
              <a:rPr kumimoji="1" lang="en-US" altLang="ja-JP" dirty="0"/>
              <a:t>p)</a:t>
            </a:r>
            <a:r>
              <a:rPr kumimoji="1" lang="ja-JP" altLang="en-US"/>
              <a:t>のトスを考える．</a:t>
            </a:r>
            <a:endParaRPr kumimoji="1" lang="en-US" altLang="ja-JP" dirty="0"/>
          </a:p>
          <a:p>
            <a:r>
              <a:rPr lang="ja-JP" altLang="en-US"/>
              <a:t>１０回投げたときに、表がでる確率分布は、、、</a:t>
            </a:r>
            <a:endParaRPr kumimoji="1" lang="ja-JP" altLang="en-US"/>
          </a:p>
        </p:txBody>
      </p:sp>
      <p:pic>
        <p:nvPicPr>
          <p:cNvPr id="4" name="図 3">
            <a:extLst>
              <a:ext uri="{FF2B5EF4-FFF2-40B4-BE49-F238E27FC236}">
                <a16:creationId xmlns:a16="http://schemas.microsoft.com/office/drawing/2014/main" id="{F209CED7-6780-DB45-B9BF-CA66D97CAF4F}"/>
              </a:ext>
            </a:extLst>
          </p:cNvPr>
          <p:cNvPicPr>
            <a:picLocks noChangeAspect="1"/>
          </p:cNvPicPr>
          <p:nvPr/>
        </p:nvPicPr>
        <p:blipFill>
          <a:blip r:embed="rId2"/>
          <a:stretch>
            <a:fillRect/>
          </a:stretch>
        </p:blipFill>
        <p:spPr>
          <a:xfrm>
            <a:off x="879144" y="3358268"/>
            <a:ext cx="5134829" cy="3494536"/>
          </a:xfrm>
          <a:prstGeom prst="rect">
            <a:avLst/>
          </a:prstGeom>
        </p:spPr>
      </p:pic>
      <p:pic>
        <p:nvPicPr>
          <p:cNvPr id="5" name="図 4">
            <a:extLst>
              <a:ext uri="{FF2B5EF4-FFF2-40B4-BE49-F238E27FC236}">
                <a16:creationId xmlns:a16="http://schemas.microsoft.com/office/drawing/2014/main" id="{0189B158-00F6-9046-8CFD-1EC5E7525D16}"/>
              </a:ext>
            </a:extLst>
          </p:cNvPr>
          <p:cNvPicPr>
            <a:picLocks noChangeAspect="1"/>
          </p:cNvPicPr>
          <p:nvPr/>
        </p:nvPicPr>
        <p:blipFill>
          <a:blip r:embed="rId3"/>
          <a:stretch>
            <a:fillRect/>
          </a:stretch>
        </p:blipFill>
        <p:spPr>
          <a:xfrm>
            <a:off x="5527403" y="3358268"/>
            <a:ext cx="5134830" cy="3494537"/>
          </a:xfrm>
          <a:prstGeom prst="rect">
            <a:avLst/>
          </a:prstGeom>
        </p:spPr>
      </p:pic>
    </p:spTree>
    <p:extLst>
      <p:ext uri="{BB962C8B-B14F-4D97-AF65-F5344CB8AC3E}">
        <p14:creationId xmlns:p14="http://schemas.microsoft.com/office/powerpoint/2010/main" val="272622999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24059</TotalTime>
  <Words>1852</Words>
  <Application>Microsoft Macintosh PowerPoint</Application>
  <PresentationFormat>ワイド画面</PresentationFormat>
  <Paragraphs>230</Paragraphs>
  <Slides>24</Slides>
  <Notes>5</Notes>
  <HiddenSlides>7</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游ゴシック</vt:lpstr>
      <vt:lpstr>游ゴシック Light</vt:lpstr>
      <vt:lpstr>Arial</vt:lpstr>
      <vt:lpstr>Cambria Math</vt:lpstr>
      <vt:lpstr>Office テーマ</vt:lpstr>
      <vt:lpstr>R初心者講座第１９回</vt:lpstr>
      <vt:lpstr>GLMへの道筋</vt:lpstr>
      <vt:lpstr>GLMへの道筋</vt:lpstr>
      <vt:lpstr>（一般）線形モデルの誤差</vt:lpstr>
      <vt:lpstr>（一般）線形モデルの期待値とばらつき</vt:lpstr>
      <vt:lpstr>誤差構造が正規分布でない場合</vt:lpstr>
      <vt:lpstr>カウントデータの場合</vt:lpstr>
      <vt:lpstr>二値データの期待値とばらつき</vt:lpstr>
      <vt:lpstr>二値データの期待値とばらつき</vt:lpstr>
      <vt:lpstr>二値データの期待値とばらつき</vt:lpstr>
      <vt:lpstr>二値データの期待値とばらつき</vt:lpstr>
      <vt:lpstr>二値データの期待値とばらつき</vt:lpstr>
      <vt:lpstr>二値データの期待値とばらつき</vt:lpstr>
      <vt:lpstr>GLMへの道筋</vt:lpstr>
      <vt:lpstr>線形モデルの場合の尤度</vt:lpstr>
      <vt:lpstr>カウントデータの場合（ポアソン分布）</vt:lpstr>
      <vt:lpstr>誤差構造に合わせて最尤推定</vt:lpstr>
      <vt:lpstr>誤差構造の分類</vt:lpstr>
      <vt:lpstr>一般化線形モデル（GLM）の構成</vt:lpstr>
      <vt:lpstr>線形予測子</vt:lpstr>
      <vt:lpstr>GLMへの道筋</vt:lpstr>
      <vt:lpstr>リンク関数</vt:lpstr>
      <vt:lpstr>例）ロジットリンク関数の場合</vt:lpstr>
      <vt:lpstr>例）対数リンク関数の場合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R初心者講座第１x回</dc:title>
  <dc:creator>Fukui Shin</dc:creator>
  <cp:lastModifiedBy>Fukui Shin</cp:lastModifiedBy>
  <cp:revision>32</cp:revision>
  <dcterms:created xsi:type="dcterms:W3CDTF">2021-05-06T02:43:33Z</dcterms:created>
  <dcterms:modified xsi:type="dcterms:W3CDTF">2021-06-29T06:15:23Z</dcterms:modified>
</cp:coreProperties>
</file>